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82" r:id="rId16"/>
    <p:sldId id="281" r:id="rId17"/>
    <p:sldId id="280" r:id="rId18"/>
    <p:sldId id="279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83" r:id="rId27"/>
    <p:sldId id="284" r:id="rId28"/>
    <p:sldId id="285" r:id="rId29"/>
    <p:sldId id="286" r:id="rId30"/>
    <p:sldId id="287" r:id="rId31"/>
    <p:sldId id="269" r:id="rId32"/>
    <p:sldId id="288" r:id="rId33"/>
    <p:sldId id="289" r:id="rId34"/>
    <p:sldId id="270" r:id="rId35"/>
    <p:sldId id="290" r:id="rId36"/>
    <p:sldId id="291" r:id="rId37"/>
    <p:sldId id="292" r:id="rId38"/>
    <p:sldId id="300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CB23-B422-4018-9966-921BDB795B5C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B77B-2B81-49A3-B069-A022332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7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CB23-B422-4018-9966-921BDB795B5C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B77B-2B81-49A3-B069-A022332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7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CB23-B422-4018-9966-921BDB795B5C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B77B-2B81-49A3-B069-A022332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7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CB23-B422-4018-9966-921BDB795B5C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B77B-2B81-49A3-B069-A022332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9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CB23-B422-4018-9966-921BDB795B5C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B77B-2B81-49A3-B069-A022332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6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CB23-B422-4018-9966-921BDB795B5C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B77B-2B81-49A3-B069-A022332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7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CB23-B422-4018-9966-921BDB795B5C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B77B-2B81-49A3-B069-A022332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CB23-B422-4018-9966-921BDB795B5C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B77B-2B81-49A3-B069-A022332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7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CB23-B422-4018-9966-921BDB795B5C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B77B-2B81-49A3-B069-A022332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5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CB23-B422-4018-9966-921BDB795B5C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B77B-2B81-49A3-B069-A022332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09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CB23-B422-4018-9966-921BDB795B5C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B77B-2B81-49A3-B069-A022332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8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CB23-B422-4018-9966-921BDB795B5C}" type="datetimeFigureOut">
              <a:rPr lang="ru-RU" smtClean="0"/>
              <a:t>23.02.2017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CB77B-2B81-49A3-B069-A02233231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3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gres&amp;cd=&amp;cad=rja&amp;uact=8&amp;ved=0ahUKEwjOl6ilx6XSAhXHiSwKHfwtDVAQjRwIBw&amp;url=http://merja.ru/?tag%3D%D1%8F%D0%B7%D1%8B%D1%87%D0%B5%D1%81%D1%82%D0%B2%D0%BE&amp;psig=AFQjCNH39MvuuYcxeto3wB90HqY_8cXOSQ&amp;ust=1487916521820095" TargetMode="External"/><Relationship Id="rId3" Type="http://schemas.openxmlformats.org/officeDocument/2006/relationships/hyperlink" Target="https://www.google.ru/url?sa=i&amp;rct=j&amp;q=&amp;esrc=s&amp;source=imgres&amp;cd=&amp;cad=rja&amp;uact=8&amp;ved=0ahUKEwjAgYqRvaXSAhVGDJoKHdNyAQIQjRwIBw&amp;url=http://palazzodukale.ru/7-13-marta-maslenitsa-v-palatstso-dukale/&amp;psig=AFQjCNFBrJaZg2juMOjen4k5D2pMGFhR0Q&amp;ust=1487913833393123" TargetMode="External"/><Relationship Id="rId7" Type="http://schemas.openxmlformats.org/officeDocument/2006/relationships/hyperlink" Target="https://www.google.ru/url?sa=i&amp;rct=j&amp;q=&amp;esrc=s&amp;source=images&amp;cd=&amp;cad=rja&amp;uact=8&amp;ved=0ahUKEwibwofQxqXSAhXJDywKHVg1Cj0QjRwIBw&amp;url=http://ruskolan.com/liter/stavr.htm&amp;bvm=bv.148073327,d.bGg&amp;psig=AFQjCNHLf6IIFIbiP6O5OW5gNo7-wEz-oA&amp;ust=1487916356947549" TargetMode="External"/><Relationship Id="rId2" Type="http://schemas.openxmlformats.org/officeDocument/2006/relationships/hyperlink" Target="https://www.google.ru/url?sa=i&amp;rct=j&amp;q=&amp;esrc=s&amp;source=imgres&amp;cd=&amp;cad=rja&amp;uact=8&amp;ved=0ahUKEwiXuo7FvKXSAhXFhSwKHWbyBwwQjRwIBw&amp;url=http://www.sh22borisov.by/2016/02/&amp;psig=AFQjCNGJBE1YRsItD506vasol7NyEfJ9Xg&amp;ust=14879136641877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gres&amp;cd=&amp;cad=rja&amp;uact=8&amp;ved=0ahUKEwiajK_pxKXSAhULCSwKHcifCrEQjRwIBw&amp;url=http://www.liveinternet.ru/users/jiehyiiika/rubric/1290714/page2.html&amp;psig=AFQjCNGiAJcqdqfhco4vh6-Nbg-QJisQOA&amp;ust=1487915904963140" TargetMode="External"/><Relationship Id="rId5" Type="http://schemas.openxmlformats.org/officeDocument/2006/relationships/hyperlink" Target="https://www.google.ru/url?sa=i&amp;rct=j&amp;q=&amp;esrc=s&amp;source=images&amp;cd=&amp;cad=rja&amp;uact=8&amp;ved=0ahUKEwisnMbIxKXSAhUGEpoKHQG6AzMQjRwIBw&amp;url=http://whoiskto.livejournal.com/2292205.html&amp;bvm=bv.148073327,bs.2,d.bGg&amp;psig=AFQjCNFrguXD3tD-9cuKOZ1axqlnAf5r_g&amp;ust=1487915269698881" TargetMode="External"/><Relationship Id="rId4" Type="http://schemas.openxmlformats.org/officeDocument/2006/relationships/hyperlink" Target="https://www.google.ru/url?sa=i&amp;rct=j&amp;q=&amp;esrc=s&amp;source=images&amp;cd=&amp;cad=rja&amp;uact=8&amp;ved=0ahUKEwilhOKMwKXSAhVKEywKHQ_kDa0QjRwIBw&amp;url=http://www.liveinternet.ru/users/staruha_tanua/blog/page21.html&amp;bvm=bv.148073327,d.bGg&amp;psig=AFQjCNGA_Wl2_poqN4b27Rvh6IAff-D8cQ&amp;ust=1487914550269585" TargetMode="External"/><Relationship Id="rId9" Type="http://schemas.openxmlformats.org/officeDocument/2006/relationships/hyperlink" Target="https://www.google.ru/url?sa=i&amp;rct=j&amp;q=&amp;esrc=s&amp;source=imgres&amp;cd=&amp;cad=rja&amp;uact=8&amp;ved=0ahUKEwj3v6KWx6XSAhUGiiwKHeH6BDoQjRwIBw&amp;url=http://dic.academic.ru/dic.nsf/ruwiki/1219478&amp;psig=AFQjCNGThYLUnTNQCIvkLArtl7aEVlJJNQ&amp;ust=148791653585149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0ahUKEwj9rLvezqXSAhWH_SwKHV6nC2wQjRwIBw&amp;url=https://otvet.mail.ru/question/89798116&amp;psig=AFQjCNG52B8fp-FvEPo9Z3VOXAjQIWN50Q&amp;ust=1487918528745484" TargetMode="External"/><Relationship Id="rId3" Type="http://schemas.openxmlformats.org/officeDocument/2006/relationships/hyperlink" Target="https://www.google.ru/url?sa=i&amp;rct=j&amp;q=&amp;esrc=s&amp;source=imgres&amp;cd=&amp;cad=rja&amp;uact=8&amp;ved=0ahUKEwiG3Lz6yaXSAhUJBiwKHZkPDpcQjRwIBw&amp;url=http://www.colady.ru/prazdnuem-shirokuyu-maslenicu-tradicii-narodnye-obryady-ugoshheniya.html&amp;psig=AFQjCNGuN3hU020H3PR4v_xBq0WhzpSKHQ&amp;ust=1487917282816855" TargetMode="External"/><Relationship Id="rId7" Type="http://schemas.openxmlformats.org/officeDocument/2006/relationships/hyperlink" Target="https://www.google.ru/url?sa=i&amp;rct=j&amp;q=&amp;esrc=s&amp;source=images&amp;cd=&amp;cad=rja&amp;uact=8&amp;ved=0ahUKEwjIu4q3zqXSAhXmAJoKHVYoAWsQjRwIBw&amp;url=http://lujicajazz.narod.ru/strely.html&amp;psig=AFQjCNEzwrnqye3UhOS8SaEXAx9jWwNI9g&amp;ust=1487918479067555" TargetMode="External"/><Relationship Id="rId2" Type="http://schemas.openxmlformats.org/officeDocument/2006/relationships/hyperlink" Target="https://www.google.ru/url?sa=i&amp;rct=j&amp;q=&amp;esrc=s&amp;source=imgres&amp;cd=&amp;cad=rja&amp;uact=8&amp;ved=0ahUKEwj126WSyKXSAhXFKiwKHec7CLsQjRwIBw&amp;url=http://www.setwalls.ru/download/66783/1280x720/&amp;psig=AFQjCNH7F0iFwNWVhrKve9g1459cOsVQPA&amp;ust=14879167956708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jM5vGDzKXSAhVFliwKHaMuC4gQjRwIBw&amp;url=http://www.liveinternet.ru/users/5564997/post385582767/&amp;psig=AFQjCNGJbUl0e6vqj_v3Ze6b9JRdksDWQA&amp;ust=1487917837822200" TargetMode="External"/><Relationship Id="rId5" Type="http://schemas.openxmlformats.org/officeDocument/2006/relationships/hyperlink" Target="https://www.google.ru/url?sa=i&amp;rct=j&amp;q=&amp;esrc=s&amp;source=images&amp;cd=&amp;cad=rja&amp;uact=8&amp;ved=0ahUKEwjyiajKy6XSAhVhIpoKHb7BDEQQjRwIBw&amp;url=http://www.liveinternet.ru/users/4802620/post368051402/&amp;bvm=bv.148073327,bs.2,d.bGg&amp;psig=AFQjCNG4W1eeDpx25Hh1-O9MxGoD_1k0og&amp;ust=1487917654542258" TargetMode="External"/><Relationship Id="rId4" Type="http://schemas.openxmlformats.org/officeDocument/2006/relationships/hyperlink" Target="https://www.google.ru/url?sa=i&amp;rct=j&amp;q=&amp;esrc=s&amp;source=images&amp;cd=&amp;cad=rja&amp;uact=8&amp;ved=0ahUKEwjkm-jZyqXSAhUGlCwKHW6DBDwQjRwIBw&amp;url=https://fotki.yandex.ru/users/mangiana/album/155628/&amp;bvm=bv.148073327,d.bGg&amp;psig=AFQjCNHaSzifT9oVui1A93MFb13sPi5shA&amp;ust=1487917274613598" TargetMode="External"/><Relationship Id="rId9" Type="http://schemas.openxmlformats.org/officeDocument/2006/relationships/hyperlink" Target="https://www.google.ru/url?sa=i&amp;rct=j&amp;q=&amp;esrc=s&amp;source=images&amp;cd=&amp;cad=rja&amp;uact=8&amp;ved=0ahUKEwjwmsXsz6XSAhWF1ywKHetlDnsQjRwIBw&amp;url=http://ru.123rf.com/photo_20625401_%D0%A7%D0%B5%D1%82%D1%8B%D1%80%D0%B5-%D1%81%D0%B5%D0%B7%D0%BE%D0%BD%D0%B0-%D0%B4%D0%B5%D1%80%D0%B5%D0%B2%D1%8C%D1%8F.-%D0%92%D0%B5%D1%81%D0%BD%D0%B0,-%D0%BB%D0%B5%D1%82%D0%BE,-%D0%BE%D1%81%D0%B5%D0%BD%D1%8C,-%D0%B7%D0%B8%D0%BC%D0%B0.html&amp;psig=AFQjCNFEBAjcL1jzlYG3baB1R150F5jboA&amp;ust=1487918686417030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0ahUKEwjyn6TF1qXSAhVBpCwKHXYtDmsQjRwIBw&amp;url=http://www.forum-grad.ru/forum2313/thread47961.html&amp;psig=AFQjCNEcgu4RYzga3Pa1ZxTQEI71hFqsmQ&amp;ust=1487920638343385" TargetMode="External"/><Relationship Id="rId3" Type="http://schemas.openxmlformats.org/officeDocument/2006/relationships/hyperlink" Target="https://www.google.ru/url?sa=i&amp;rct=j&amp;q=&amp;esrc=s&amp;source=images&amp;cd=&amp;cad=rja&amp;uact=8&amp;ved=0ahUKEwitoLDX0aXSAhVGlSwKHZM4Di4QjRwIBw&amp;url=http://www.lenagold.ru/fon/clipart/tc/tcvet/sinkr2.html&amp;psig=AFQjCNF4gefC3qyOSpBL6Et-9veHaVXmsA&amp;ust=1487919135289120" TargetMode="External"/><Relationship Id="rId7" Type="http://schemas.openxmlformats.org/officeDocument/2006/relationships/hyperlink" Target="https://www.google.ru/url?sa=i&amp;rct=j&amp;q=&amp;esrc=s&amp;source=imgres&amp;cd=&amp;cad=rja&amp;uact=8&amp;ved=0ahUKEwi3neu91aXSAhVKCywKHZq9ClYQjRwIBw&amp;url=http://delaypodarok.ru/idei-k-sobytiyam/chto-podarit-na-krestiny-malchiku.html&amp;psig=AFQjCNFT3t_mJkhJXa5R2-YafKtX_l7gYA&amp;ust=1487920376579980" TargetMode="External"/><Relationship Id="rId2" Type="http://schemas.openxmlformats.org/officeDocument/2006/relationships/hyperlink" Target="https://www.google.ru/url?sa=i&amp;rct=j&amp;q=&amp;esrc=s&amp;source=images&amp;cd=&amp;cad=rja&amp;uact=8&amp;ved=0ahUKEwiy9bfB0KXSAhUF2SwKHRVUDnQQjRwIBw&amp;url=http://www.coollady.ru/index.php/html/index.php?name%3DPages%26op%3Dpage%26pid%3D2412&amp;psig=AFQjCNHj3DRs4_HKI7XDfHoxTFszG3YTKw&amp;ust=14879190272168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jNg6Xq1KXSAhUGliwKHQGSA2oQjRwIBw&amp;url=http://m.krilovamuseum.mypage.ru/russkaya_svadba_spichechniy_suvenirniy_nabor_kalujskaya_obl.html&amp;psig=AFQjCNEjgwIG4oGxRvpP4oOuEkpVm_T7ow&amp;ust=1487920171684333" TargetMode="External"/><Relationship Id="rId5" Type="http://schemas.openxmlformats.org/officeDocument/2006/relationships/hyperlink" Target="https://www.google.ru/url?sa=i&amp;rct=j&amp;q=&amp;esrc=s&amp;source=images&amp;cd=&amp;cad=rja&amp;uact=8&amp;ved=0ahUKEwiS5--306XSAhVhYpoKHcwXBxoQjRwIBw&amp;url=http://www.liveinternet.ru/users/aledrem/post315295693&amp;psig=AFQjCNHfD5i6O9wa3qRwCqpbFGz-jvIxYw&amp;ust=1487919802290285" TargetMode="External"/><Relationship Id="rId4" Type="http://schemas.openxmlformats.org/officeDocument/2006/relationships/hyperlink" Target="https://www.google.ru/url?sa=i&amp;rct=j&amp;q=&amp;esrc=s&amp;source=images&amp;cd=&amp;cad=rja&amp;uact=8&amp;ved=0ahUKEwiS7u_J0qXSAhXGKiwKHbg5DCMQjRwIBw&amp;url=http://www.liveinternet.ru/users/4028705/rubric/2145039/&amp;psig=AFQjCNHQ5ZHLxGnFWzr-ngpmIXxb0sj-3w&amp;ust=1487919581601752" TargetMode="External"/><Relationship Id="rId9" Type="http://schemas.openxmlformats.org/officeDocument/2006/relationships/hyperlink" Target="https://www.google.ru/url?sa=i&amp;rct=j&amp;q=&amp;esrc=s&amp;source=images&amp;cd=&amp;cad=rja&amp;uact=8&amp;ved=0ahUKEwjZ48u516XSAhWBGywKHWv1C4EQjRwIBw&amp;url=http://www.mmenu.com/blogi/544523_kak_gotovit_bliny_sovety_shef_povarov.html&amp;psig=AFQjCNEcgu4RYzga3Pa1ZxTQEI71hFqsmQ&amp;ust=1487920638343385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gres&amp;cd=&amp;cad=rja&amp;uact=8&amp;ved=0ahUKEwii--3s26XSAhVGAZoKHX1xAtAQjRwIBw&amp;url=http://arborio.ru/egipetskie-lepeshki-ajsh-baladi-master-klass/&amp;psig=AFQjCNEkUbn2OZJmjrA991WlMg0BMFJtew&amp;ust=1487922086382515" TargetMode="External"/><Relationship Id="rId3" Type="http://schemas.openxmlformats.org/officeDocument/2006/relationships/hyperlink" Target="https://www.google.ru/url?sa=i&amp;rct=j&amp;q=&amp;esrc=s&amp;source=images&amp;cd=&amp;cad=rja&amp;uact=8&amp;ved=0ahUKEwjRnvHG2KXSAhVDliwKHeHgDPUQjRwIBw&amp;url=https://shkolazhizni.ru/tag/%D0%B1%D0%BB%D0%B8%D0%BD%D1%8B/&amp;psig=AFQjCNFjTmdWsc0OhEg4DMHYlJ4G5WHskQ&amp;ust=1487921197707613" TargetMode="External"/><Relationship Id="rId7" Type="http://schemas.openxmlformats.org/officeDocument/2006/relationships/hyperlink" Target="https://www.google.ru/url?sa=i&amp;rct=j&amp;q=&amp;esrc=s&amp;source=images&amp;cd=&amp;cad=rja&amp;uact=8&amp;ved=0ahUKEwi0vJ2m26XSAhVLFiwKHQAbBGQQjRwIBw&amp;url=http://sv-makovkina.livejournal.com/1823383.html&amp;psig=AFQjCNHXN3Cmme3oOm-luzilV5lw9DI0Yw&amp;ust=1487921933897405" TargetMode="External"/><Relationship Id="rId2" Type="http://schemas.openxmlformats.org/officeDocument/2006/relationships/hyperlink" Target="https://www.google.ru/url?sa=i&amp;rct=j&amp;q=&amp;esrc=s&amp;source=images&amp;cd=&amp;cad=rja&amp;uact=8&amp;ved=0ahUKEwj7ssqt2KXSAhVIWywKHRUYAakQjRwIBw&amp;url=http://www.pastahut.club/pizza&amp;psig=AFQjCNHuzkbovih7u0WPwPW7agiBuFKlhQ&amp;ust=14879211089653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iBotj62aXSAhVMjCwKHfiYCHIQjRwIBw&amp;url=http://www.liveinternet.ru/tags/%E1%EB%E8%ED%FB%2B%F1%2B%EF%F0%E8%EF%E5%EA%EE%EC/&amp;psig=AFQjCNHMpicrf3K_lLWQv12FqxDjTa0p1w&amp;ust=1487921288758678" TargetMode="External"/><Relationship Id="rId5" Type="http://schemas.openxmlformats.org/officeDocument/2006/relationships/hyperlink" Target="https://www.google.ru/url?sa=i&amp;rct=j&amp;q=&amp;esrc=s&amp;source=imgres&amp;cd=&amp;cad=rja&amp;uact=8&amp;ved=0ahUKEwinl4rf2aXSAhVBBywKHUuuBTUQjRwIBw&amp;url=http://my-ledimir.ru/bliny-s-pripekom&amp;psig=AFQjCNGdGVDroLlqO35EBozfAGLAoU2AHQ&amp;ust=1487921520530628" TargetMode="External"/><Relationship Id="rId10" Type="http://schemas.openxmlformats.org/officeDocument/2006/relationships/hyperlink" Target="http://dvegolovi54.ru/pankeyki-recept-s-foto-na-angliyskom/#0" TargetMode="External"/><Relationship Id="rId4" Type="http://schemas.openxmlformats.org/officeDocument/2006/relationships/hyperlink" Target="https://www.google.ru/url?sa=i&amp;rct=j&amp;q=&amp;esrc=s&amp;source=images&amp;cd=&amp;cad=rja&amp;uact=8&amp;ved=0ahUKEwiY1o2p2aXSAhXiBZoKHQUTAlQQjRwIBw&amp;url=http://www.gastronom.ru/recipe/8108/skorospelye-bliny-s-pripekom&amp;psig=AFQjCNHMpicrf3K_lLWQv12FqxDjTa0p1w&amp;ust=1487921288758678" TargetMode="External"/><Relationship Id="rId9" Type="http://schemas.openxmlformats.org/officeDocument/2006/relationships/hyperlink" Target="https://www.google.ru/url?sa=i&amp;rct=j&amp;q=&amp;esrc=s&amp;source=images&amp;cd=&amp;cad=rja&amp;uact=8&amp;ved=0ahUKEwjGgLTU3KXSAhXFApoKHdpsDhkQjRwIBw&amp;url=http://cookinsider.ru/bliny-francuzskie&amp;psig=AFQjCNHWfZ9mBN9hnTWsAIgTMKMiQMpMBg&amp;ust=1487922297284179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0ahUKEwjBg8bS4aXSAhWBuSwKHShnALUQjRwIBw&amp;url=http://www.magiclady.net/publ/jumor_i_razvlechenija/prazdniki/maslenica_narodnye_primety_tradicii_i_obrjady/41-1-0-834&amp;psig=AFQjCNHouCrMju_iWU180nrSQ48rMZDaag&amp;ust=1487923623129072" TargetMode="External"/><Relationship Id="rId3" Type="http://schemas.openxmlformats.org/officeDocument/2006/relationships/hyperlink" Target="https://www.google.ru/url?sa=i&amp;rct=j&amp;q=&amp;esrc=s&amp;source=images&amp;cd=&amp;cad=rja&amp;uact=8&amp;ved=0ahUKEwj397vi3aXSAhUD1iwKHVNGDLkQjRwIBw&amp;url=http://eda.germaniaplus.de/2015/06/11/kaiserschmarrn-korolevskij-vzdor/&amp;psig=AFQjCNEnPPo3IbcABC_qQIjuBfEV29D5bw&amp;ust=1487922597211969" TargetMode="External"/><Relationship Id="rId7" Type="http://schemas.openxmlformats.org/officeDocument/2006/relationships/hyperlink" Target="https://www.google.ru/url?sa=i&amp;rct=j&amp;q=&amp;esrc=s&amp;source=images&amp;cd=&amp;cad=rja&amp;uact=8&amp;ved=0ahUKEwjAycWK4aXSAhXFDywKHULDCtoQjRwIBw&amp;url=http://www.teleport2001.ru/administraciya-goroda-belogorsk/2015-02-05/58452-v-belogorske-vyberut-samoe-originalnoe-sredstvo-peredvizheniya-s-maslenichnoy-gorki.html&amp;psig=AFQjCNFHc-HIX3ApI2rNI-WtAUEF3470Ew&amp;ust=1487923485692078" TargetMode="External"/><Relationship Id="rId2" Type="http://schemas.openxmlformats.org/officeDocument/2006/relationships/hyperlink" Target="https://www.google.ru/url?sa=i&amp;rct=j&amp;q=&amp;esrc=s&amp;source=images&amp;cd=&amp;cad=rja&amp;uact=8&amp;ved=0ahUKEwiQitep3aXSAhWEZpoKHSK8AHIQjRwIBw&amp;url=http://world-cuisine.livejournal.com/tag/%D0%98%D0%9D%D0%94%D0%98%D0%99%D0%A1%D0%9A%D0%90%D0%AF%20%D0%9A%D0%A3%D0%A5%D0%9D%D0%AF&amp;psig=AFQjCNEvZsuEMtweK7vtjdebSVNL6fThAw&amp;ust=14879224645791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ivie2z4KXSAhUH1SwKHeJPB6oQjRwIBw&amp;url=http://www.gorod-plus.tv/navi/342.html&amp;psig=AFQjCNHP0Nn4Sc2y9pLYmN_UBc-LY0VgCQ&amp;ust=1487923303592023" TargetMode="External"/><Relationship Id="rId5" Type="http://schemas.openxmlformats.org/officeDocument/2006/relationships/hyperlink" Target="https://www.google.ru/url?sa=i&amp;rct=j&amp;q=&amp;esrc=s&amp;source=images&amp;cd=&amp;cad=rja&amp;uact=8&amp;ved=0ahUKEwiTtdLw3qXSAhUFiywKHQ26BToQjRwIBw&amp;url=https://www.patee.ru/recipes/baking/view/?id%3D234924&amp;psig=AFQjCNG7hh3CilxzoDqq5dJR2olYyEqevw&amp;ust=1487922863270338" TargetMode="External"/><Relationship Id="rId4" Type="http://schemas.openxmlformats.org/officeDocument/2006/relationships/hyperlink" Target="https://www.google.ru/url?sa=i&amp;rct=j&amp;q=&amp;esrc=s&amp;source=images&amp;cd=&amp;cad=rja&amp;uact=8&amp;ved=0ahUKEwjy1seh3qXSAhWOKiwKHR2EDvcQjRwIBw&amp;url=http://afroforum.ru/showthread.php?714-JEphiopskaja-kukhnja&amp;psig=AFQjCNFZp6e0rxUdBsuXRxIwZNW9hRNUdg&amp;ust=1487922713359542" TargetMode="External"/><Relationship Id="rId9" Type="http://schemas.openxmlformats.org/officeDocument/2006/relationships/hyperlink" Target="https://www.google.ru/url?sa=i&amp;rct=j&amp;q=&amp;esrc=s&amp;source=images&amp;cd=&amp;cad=rja&amp;uact=8&amp;ved=0ahUKEwi57Yuw4qXSAhUKhywKHdChA5IQjRwIBw&amp;url=http://visitvolga.ru/maslenitsa-history&amp;psig=AFQjCNFzD145-HkXrcm-XsqwqGR5agvPYg&amp;ust=1487923803726204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ru/url?sa=i&amp;rct=j&amp;q=&amp;esrc=s&amp;source=images&amp;cd=&amp;cad=rja&amp;uact=8&amp;ved=0ahUKEwihsLjM66XSAhXlKJoKHdapCdQQjRwIBw&amp;url=http://www.playcast.ru/view/9667788/24f5b08cfd3994d8edf2e31bce1d10be299116f8pl&amp;psig=AFQjCNExE9-k45XFnWVEjkQqJs_en7gA7Q&amp;ust=1487926309465941" TargetMode="External"/><Relationship Id="rId3" Type="http://schemas.openxmlformats.org/officeDocument/2006/relationships/hyperlink" Target="https://www.google.ru/url?sa=i&amp;rct=j&amp;q=&amp;esrc=s&amp;source=images&amp;cd=&amp;cad=rja&amp;uact=8&amp;ved=0ahUKEwiv1ZDi5aXSAhUrJpoKHToOAboQjRwIBw&amp;url=http://velikij-post.ru/kalendar-posta/k-teshhe-na-bliny-v-kakoj-den-hodyat.html&amp;psig=AFQjCNGZ1d5vyITQ4jFknJ7LjszbI54SsQ&amp;ust=1487924700104509" TargetMode="External"/><Relationship Id="rId7" Type="http://schemas.openxmlformats.org/officeDocument/2006/relationships/hyperlink" Target="https://www.google.ru/url?sa=i&amp;rct=j&amp;q=&amp;esrc=s&amp;source=images&amp;cd=&amp;cad=rja&amp;uact=8&amp;ved=0ahUKEwi4tKCT66XSAhUBhSwKHQRdD3kQjRwIBw&amp;url=http://www.liveinternet.ru/users/zapytay/post206297671/&amp;psig=AFQjCNH7sj4IIt4YDpiKSQRsDAUtBoSvvg&amp;ust=1487925815777640" TargetMode="External"/><Relationship Id="rId2" Type="http://schemas.openxmlformats.org/officeDocument/2006/relationships/hyperlink" Target="https://www.google.ru/url?sa=i&amp;rct=j&amp;q=&amp;esrc=s&amp;source=images&amp;cd=&amp;cad=rja&amp;uact=8&amp;ved=0ahUKEwj1yufW4qXSAhUCBiwKHbE6DwgQjRwIBw&amp;url=http://hronika.info/fotoreportazhi/48118-maslenica-den-vtoroy-zaigryshi-ili-kak-pravilno-vybrat-muzha-foto.html&amp;psig=AFQjCNFzD145-HkXrcm-XsqwqGR5agvPYg&amp;ust=148792380372620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cad=rja&amp;uact=8&amp;ved=0ahUKEwiJ4qX16aXSAhUiJJoKHcUCBRsQjRwIBw&amp;url=http://vesnabliny.ru/foto/teshhiny-vecherki-kartinki.html&amp;psig=AFQjCNH7sj4IIt4YDpiKSQRsDAUtBoSvvg&amp;ust=1487925815777640" TargetMode="External"/><Relationship Id="rId11" Type="http://schemas.openxmlformats.org/officeDocument/2006/relationships/hyperlink" Target="https://www.google.ru/url?sa=i&amp;rct=j&amp;q=&amp;esrc=s&amp;source=images&amp;cd=&amp;cad=rja&amp;uact=8&amp;ved=0ahUKEwjhqcfu76XSAhXGhiwKHRNKCIwQjRwIBw&amp;url=http://fb.ru/article/142791/pochemu-maslenitsa-nazyivaetsya-maslenitsey-istoriya-prazdnika-maslenitsa&amp;psig=AFQjCNGqq7amU-1uc2ETPjRX7QDrMRJmZA&amp;ust=1487927342036499" TargetMode="External"/><Relationship Id="rId5" Type="http://schemas.openxmlformats.org/officeDocument/2006/relationships/hyperlink" Target="http://cdn.fishki.net/upload/post/201602/24/1861202/8174999475d092ac74eb78c79aed0631.jpg" TargetMode="External"/><Relationship Id="rId10" Type="http://schemas.openxmlformats.org/officeDocument/2006/relationships/hyperlink" Target="https://www.google.ru/url?sa=i&amp;rct=j&amp;q=&amp;esrc=s&amp;source=images&amp;cd=&amp;cad=rja&amp;uact=8&amp;ved=0ahUKEwiKmraw7qXSAhXDEywKHb25D18QjRwIBw&amp;url=http://www.liveinternet.ru/users/5031314/post344725602/&amp;psig=AFQjCNFyhJDmuzW6m5MPlS9ImXczWGX7-A&amp;ust=1487927052870187" TargetMode="External"/><Relationship Id="rId4" Type="http://schemas.openxmlformats.org/officeDocument/2006/relationships/hyperlink" Target="https://www.google.ru/url?sa=i&amp;rct=j&amp;q=&amp;esrc=s&amp;source=images&amp;cd=&amp;cad=rja&amp;uact=8&amp;ved=0ahUKEwiT4YLh5qXSAhUkOJoKHS5zAEIQjRwIBw&amp;url=http://zarechye.org/news/?id%3D36654&amp;psig=AFQjCNFGJDxan__N06cQlvZCH7PqoTxxvw&amp;ust=1487924926376177" TargetMode="External"/><Relationship Id="rId9" Type="http://schemas.openxmlformats.org/officeDocument/2006/relationships/hyperlink" Target="https://www.google.ru/url?sa=i&amp;rct=j&amp;q=&amp;esrc=s&amp;source=images&amp;cd=&amp;cad=rja&amp;uact=8&amp;ved=0ahUKEwjG18zB7KXSAhWsPZoKHVE9AdkQjRwIBw&amp;url=http://www.tarhany.ru/mediagallery/photo/99&amp;psig=AFQjCNExE9-k45XFnWVEjkQqJs_en7gA7Q&amp;ust=148792630946594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0ahUKEwjns5vl8qXSAhXFjywKHaBsAj4QjRwIBw&amp;url=http://serdce-ponimaet.livejournal.com/4694.html&amp;psig=AFQjCNGkwmnCPCpMteE1-GbIGmEaduqlqg&amp;ust=1487928210120773" TargetMode="External"/><Relationship Id="rId2" Type="http://schemas.openxmlformats.org/officeDocument/2006/relationships/hyperlink" Target="https://www.google.ru/url?sa=i&amp;rct=j&amp;q=&amp;esrc=s&amp;source=images&amp;cd=&amp;cad=rja&amp;uact=8&amp;ved=0ahUKEwj0m7uc8aXSAhWGKJoKHfeZDCkQjRwIBw&amp;url=http://www.bolshoyvopros.ru/questions/1297311-kak-narisovat-novyj-god-2017-simvol-petuha-karandashom-ili-kraskami.html&amp;psig=AFQjCNFvy-TiKM7wrsl49_fT0sX9JBhgeQ&amp;ust=14879278110468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if.ru/lent_easter/aboutlent-easter/1110679" TargetMode="External"/><Relationship Id="rId5" Type="http://schemas.openxmlformats.org/officeDocument/2006/relationships/hyperlink" Target="https://weekend.rambler.ru/food/bliny-recepty-istoriya-i-tradicii-2017-02-20/" TargetMode="External"/><Relationship Id="rId4" Type="http://schemas.openxmlformats.org/officeDocument/2006/relationships/hyperlink" Target="https://www.google.ru/url?sa=i&amp;rct=j&amp;q=&amp;esrc=s&amp;source=images&amp;cd=&amp;cad=rja&amp;uact=8&amp;ved=0ahUKEwjnhae89KXSAhVDjCwKHd4oDWIQjRwIBw&amp;url=http://www.domashniy-comfort.ru/handmade/195-umeniya/640-venik.html&amp;psig=AFQjCNFJyK690j031hCUBaR9bBOzqxJt2Q&amp;ust=148792860192983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" y="0"/>
            <a:ext cx="9107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Авто: Ершова Е.Г., учитель Лицея №10</a:t>
            </a:r>
          </a:p>
          <a:p>
            <a:pPr algn="ctr"/>
            <a:r>
              <a:rPr lang="ru-RU" dirty="0" smtClean="0"/>
              <a:t>Г. Каменск-Уральский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0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5480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3438" y="80274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История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БЛИНА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19264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yrillicOld" pitchFamily="2" charset="0"/>
              </a:rPr>
              <a:t>Пекут эти блины-пироги на сковородке: сначала наливают немного теста, а как подрумянится — добавляют «припёк» и либо заливают тестом и обжаривают с другой стороны, либо в русской печи или духовке допекают с «открытым верхом». Получается «закрытая пицца» в старорусском варианте. </a:t>
            </a:r>
            <a:endParaRPr lang="ru-RU" sz="2400" dirty="0">
              <a:latin typeface="CyrillicOld" pitchFamily="2" charset="0"/>
            </a:endParaRPr>
          </a:p>
        </p:txBody>
      </p:sp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0" y="3890058"/>
            <a:ext cx="3150095" cy="285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ртинки по запросу блины с припеком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1" y="3258256"/>
            <a:ext cx="3158383" cy="23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Картинки по запросу блины с припеком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62625" y="3136855"/>
            <a:ext cx="2713171" cy="25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5480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80274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Блины на кулинарной карте мира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19264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CyrillicOld" pitchFamily="2" charset="0"/>
              </a:rPr>
              <a:t>Мировая история блинов началась еще в Древней Греции, где блины называли «</a:t>
            </a:r>
            <a:r>
              <a:rPr lang="ru-RU" sz="3200" dirty="0" err="1" smtClean="0">
                <a:latin typeface="CyrillicOld" pitchFamily="2" charset="0"/>
              </a:rPr>
              <a:t>тагенитасы</a:t>
            </a:r>
            <a:r>
              <a:rPr lang="ru-RU" sz="3200" dirty="0" smtClean="0">
                <a:latin typeface="CyrillicOld" pitchFamily="2" charset="0"/>
              </a:rPr>
              <a:t>» — от греческого «сковорода». </a:t>
            </a:r>
            <a:endParaRPr lang="ru-RU" sz="3200" dirty="0">
              <a:latin typeface="CyrillicOld" pitchFamily="2" charset="0"/>
            </a:endParaRPr>
          </a:p>
        </p:txBody>
      </p:sp>
      <p:pic>
        <p:nvPicPr>
          <p:cNvPr id="27650" name="Picture 2" descr="Картинки по запросу тагенитасы грец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88924"/>
            <a:ext cx="5544616" cy="383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5480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80274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Блины на кулинарной карте мира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19264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CyrillicOld" pitchFamily="2" charset="0"/>
              </a:rPr>
              <a:t>В Египте в V веке до нашей эры тоже пекли подобные лепешки, только из кислого теста.</a:t>
            </a:r>
            <a:endParaRPr lang="ru-RU" sz="3600" dirty="0">
              <a:latin typeface="CyrillicOld" pitchFamily="2" charset="0"/>
            </a:endParaRPr>
          </a:p>
        </p:txBody>
      </p:sp>
      <p:pic>
        <p:nvPicPr>
          <p:cNvPr id="25602" name="Picture 2" descr="Картинки по запросу египетские лепе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19593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7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5480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80274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Блины на кулинарной карте мира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1926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CyrillicOld" pitchFamily="2" charset="0"/>
              </a:rPr>
              <a:t>Французские тонкие блинчики </a:t>
            </a:r>
            <a:r>
              <a:rPr lang="ru-RU" sz="3600" dirty="0" err="1"/>
              <a:t>crêpes</a:t>
            </a:r>
            <a:endParaRPr lang="ru-RU" sz="3600" dirty="0">
              <a:latin typeface="CyrillicOld" pitchFamily="2" charset="0"/>
            </a:endParaRPr>
          </a:p>
        </p:txBody>
      </p:sp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71" y="2204864"/>
            <a:ext cx="7110439" cy="44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5480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80274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Блины на кулинарной карте мира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1926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yrillicOld" pitchFamily="2" charset="0"/>
              </a:rPr>
              <a:t>Английские</a:t>
            </a:r>
            <a:r>
              <a:rPr lang="ru-RU" sz="3600" dirty="0" smtClean="0"/>
              <a:t> </a:t>
            </a:r>
            <a:r>
              <a:rPr lang="ru-RU" sz="3600" dirty="0" err="1"/>
              <a:t>pancakes</a:t>
            </a:r>
            <a:endParaRPr lang="ru-RU" sz="3600" dirty="0">
              <a:latin typeface="CyrillicOld" pitchFamily="2" charset="0"/>
            </a:endParaRPr>
          </a:p>
        </p:txBody>
      </p:sp>
      <p:sp>
        <p:nvSpPr>
          <p:cNvPr id="2" name="AutoShape 2" descr="Картинки по запросу английские блины панкей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английские блины панкей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Панкейки рецепт с фото на английс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667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5480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80274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Блины на кулинарной карте мира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1926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yrillicOld" pitchFamily="2" charset="0"/>
              </a:rPr>
              <a:t>Индийские</a:t>
            </a:r>
            <a:r>
              <a:rPr lang="ru-RU" sz="3600" dirty="0" smtClean="0"/>
              <a:t> </a:t>
            </a:r>
            <a:r>
              <a:rPr lang="ru-RU" sz="3600" dirty="0" err="1"/>
              <a:t>dosa</a:t>
            </a:r>
            <a:r>
              <a:rPr lang="ru-RU" sz="3600" dirty="0" smtClean="0">
                <a:latin typeface="CyrillicOld" pitchFamily="2" charset="0"/>
              </a:rPr>
              <a:t> </a:t>
            </a:r>
            <a:endParaRPr lang="ru-RU" sz="3600" dirty="0">
              <a:latin typeface="CyrillicOld" pitchFamily="2" charset="0"/>
            </a:endParaRPr>
          </a:p>
        </p:txBody>
      </p:sp>
      <p:pic>
        <p:nvPicPr>
          <p:cNvPr id="20482" name="Picture 2" descr="Картинки по запросу индийские блин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752" y="2132856"/>
            <a:ext cx="7620000" cy="45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5480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80274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Блины на кулинарной карте мира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1926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yrillicOld" pitchFamily="2" charset="0"/>
              </a:rPr>
              <a:t>Баварские</a:t>
            </a:r>
            <a:r>
              <a:rPr lang="ru-RU" sz="3600" dirty="0" smtClean="0"/>
              <a:t> </a:t>
            </a:r>
            <a:r>
              <a:rPr lang="ru-RU" sz="3600" dirty="0" err="1"/>
              <a:t>kaiserschmarrn</a:t>
            </a:r>
            <a:endParaRPr lang="ru-RU" sz="3600" dirty="0">
              <a:latin typeface="CyrillicOld" pitchFamily="2" charset="0"/>
            </a:endParaRPr>
          </a:p>
        </p:txBody>
      </p:sp>
      <p:pic>
        <p:nvPicPr>
          <p:cNvPr id="21506" name="Picture 2" descr="Картинки по запросу баварские kaiserschmarrn бл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660366" cy="444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5480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80274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Блины на кулинарной карте мира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1926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yrillicOld" pitchFamily="2" charset="0"/>
              </a:rPr>
              <a:t>Эфиопские</a:t>
            </a:r>
            <a:r>
              <a:rPr lang="ru-RU" sz="3600" dirty="0" smtClean="0"/>
              <a:t> </a:t>
            </a:r>
            <a:r>
              <a:rPr lang="ru-RU" sz="3600" dirty="0" err="1"/>
              <a:t>injera</a:t>
            </a:r>
            <a:endParaRPr lang="ru-RU" sz="3600" dirty="0">
              <a:latin typeface="CyrillicOld" pitchFamily="2" charset="0"/>
            </a:endParaRPr>
          </a:p>
        </p:txBody>
      </p:sp>
      <p:pic>
        <p:nvPicPr>
          <p:cNvPr id="22530" name="Picture 2" descr="Картинки по запросу эфиопские injera бл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90" y="2030462"/>
            <a:ext cx="6984776" cy="465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5480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80274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Блины на кулинарной карте мира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1926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yrillicOld" pitchFamily="2" charset="0"/>
              </a:rPr>
              <a:t>Сомалийские кукурузные лепешки</a:t>
            </a:r>
            <a:endParaRPr lang="ru-RU" sz="3600" dirty="0">
              <a:latin typeface="CyrillicOld" pitchFamily="2" charset="0"/>
            </a:endParaRPr>
          </a:p>
        </p:txBody>
      </p:sp>
      <p:pic>
        <p:nvPicPr>
          <p:cNvPr id="23554" name="Picture 2" descr="Картинки по запросу сомалийское блюдо лепеш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22" y="2132855"/>
            <a:ext cx="7104112" cy="45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13978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865059"/>
            <a:ext cx="854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Жертвенный   хлеб  в  Древней  Руси.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567" y="5838363"/>
            <a:ext cx="854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yrillicOld" pitchFamily="2" charset="0"/>
              </a:rPr>
              <a:t>До Крещения Руси блины использовали как жертвенные хлеба, когда молились языческим богам Перуну и </a:t>
            </a:r>
            <a:r>
              <a:rPr lang="ru-RU" sz="2400" dirty="0" err="1" smtClean="0">
                <a:latin typeface="CyrillicOld" pitchFamily="2" charset="0"/>
              </a:rPr>
              <a:t>Яриле</a:t>
            </a:r>
            <a:r>
              <a:rPr lang="ru-RU" sz="2400" dirty="0" smtClean="0">
                <a:latin typeface="CyrillicOld" pitchFamily="2" charset="0"/>
              </a:rPr>
              <a:t>. </a:t>
            </a:r>
            <a:endParaRPr lang="ru-RU" sz="2400" dirty="0">
              <a:latin typeface="CyrillicOld" pitchFamily="2" charset="0"/>
            </a:endParaRPr>
          </a:p>
        </p:txBody>
      </p:sp>
      <p:pic>
        <p:nvPicPr>
          <p:cNvPr id="11266" name="Picture 2" descr="Картинки по запросу перу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70846"/>
            <a:ext cx="3024336" cy="426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ярил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496" y="1511390"/>
            <a:ext cx="4196952" cy="41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74386" y="44624"/>
            <a:ext cx="6190102" cy="6745938"/>
            <a:chOff x="2699792" y="112062"/>
            <a:chExt cx="6190102" cy="6745938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Картинки по запросу масленица векторный клипарт"/>
            <p:cNvPicPr>
              <a:picLocks noChangeAspect="1" noChangeArrowheads="1" noCrop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437112"/>
              <a:ext cx="2157654" cy="2420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987824" y="69269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История Масленицы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5392" y="1125075"/>
            <a:ext cx="6219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yrillicOld" pitchFamily="2" charset="0"/>
              </a:rPr>
              <a:t>     Масленая </a:t>
            </a:r>
            <a:r>
              <a:rPr lang="ru-RU" sz="2400" dirty="0">
                <a:latin typeface="CyrillicOld" pitchFamily="2" charset="0"/>
              </a:rPr>
              <a:t>седмица — древнее установление перед Великим постом, появившееся до IV века н. э. </a:t>
            </a:r>
          </a:p>
        </p:txBody>
      </p:sp>
      <p:pic>
        <p:nvPicPr>
          <p:cNvPr id="2062" name="Picture 14" descr="Картинки по запросу монахи рису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585699"/>
            <a:ext cx="5111750" cy="42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466" y="2289061"/>
            <a:ext cx="3892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yrillicOld" pitchFamily="2" charset="0"/>
              </a:rPr>
              <a:t>     Почти </a:t>
            </a:r>
            <a:r>
              <a:rPr lang="ru-RU" sz="2400" dirty="0">
                <a:latin typeface="CyrillicOld" pitchFamily="2" charset="0"/>
              </a:rPr>
              <a:t>все сорок дней поста перед Пасхой иноки проводили в одиночестве, разойдясь по пустынным местам. В пустыне нет пищи, а иногда и воды, и перед таким испытанием нужно было накопить </a:t>
            </a:r>
            <a:r>
              <a:rPr lang="ru-RU" sz="2400" dirty="0" smtClean="0">
                <a:latin typeface="CyrillicOld" pitchFamily="2" charset="0"/>
              </a:rPr>
              <a:t>сил, </a:t>
            </a:r>
            <a:r>
              <a:rPr lang="ru-RU" sz="2400" dirty="0">
                <a:latin typeface="CyrillicOld" pitchFamily="2" charset="0"/>
              </a:rPr>
              <a:t>поэтому было установлено позволение всю неделю перед Великим Постом принимать молочную </a:t>
            </a:r>
            <a:r>
              <a:rPr lang="ru-RU" sz="2400" dirty="0" smtClean="0">
                <a:latin typeface="CyrillicOld" pitchFamily="2" charset="0"/>
              </a:rPr>
              <a:t>пищу.</a:t>
            </a:r>
            <a:endParaRPr lang="ru-RU" sz="2400" dirty="0">
              <a:latin typeface="CyrillicOld" pitchFamily="2" charset="0"/>
            </a:endParaRPr>
          </a:p>
        </p:txBody>
      </p:sp>
      <p:pic>
        <p:nvPicPr>
          <p:cNvPr id="2066" name="Picture 18" descr="Картинки по запросу горящая свеча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445" y="-369411"/>
            <a:ext cx="3325285" cy="29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79530" y="60331"/>
            <a:ext cx="5770856" cy="3298672"/>
            <a:chOff x="1179529" y="60330"/>
            <a:chExt cx="6275117" cy="3544253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39342" y="60330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529" y="429372"/>
              <a:ext cx="6275117" cy="317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27048" y="5879282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yrillicOld" pitchFamily="2" charset="0"/>
              </a:rPr>
              <a:t>Круглый, как солнце, блин стал символом проводов зимы и встречи весны. </a:t>
            </a:r>
          </a:p>
        </p:txBody>
      </p:sp>
      <p:pic>
        <p:nvPicPr>
          <p:cNvPr id="10244" name="Picture 4" descr="Картинки по запросу весна и зима клипарт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6672" y="2952463"/>
            <a:ext cx="4264716" cy="316835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весна и зима клипарт"/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272" y="2636912"/>
            <a:ext cx="4107816" cy="3055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9" y="4437112"/>
            <a:ext cx="936104" cy="10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88" y="4509120"/>
            <a:ext cx="936104" cy="10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снежинки клипарт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9" y="2348880"/>
            <a:ext cx="936104" cy="10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цветы клипарт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8682">
            <a:off x="5098726" y="2479337"/>
            <a:ext cx="1697108" cy="18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артинки по запросу цветы клипарт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1767">
            <a:off x="7512996" y="2779834"/>
            <a:ext cx="1458414" cy="15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8142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819511"/>
            <a:ext cx="60841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CyrillicOld" pitchFamily="2" charset="0"/>
              </a:rPr>
              <a:t>Процесс приготовления блюда в старину был своеобразным таинством. Рецепт опары хранили в тайне, замешивали на берегу реки или у колодца, обращаясь с заклинаниями к месяцу: 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«Месяц, ты месяц, золотые твои рожки, выгляни в окошко, подуй на опару»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. </a:t>
            </a:r>
            <a:endParaRPr lang="ru-RU" sz="2800" dirty="0"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08" y="4797152"/>
            <a:ext cx="4450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yrillicOld" pitchFamily="2" charset="0"/>
              </a:rPr>
              <a:t>По славянским преданиям, блины можно есть только руками: если разрежешь их, то накличешь беду.</a:t>
            </a:r>
            <a:endParaRPr lang="ru-RU" sz="2800" dirty="0"/>
          </a:p>
        </p:txBody>
      </p:sp>
      <p:pic>
        <p:nvPicPr>
          <p:cNvPr id="9218" name="Picture 2" descr="Картинки по запросу пекут блины клипар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34" y="1268759"/>
            <a:ext cx="3096344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блины клипа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79442"/>
            <a:ext cx="4472306" cy="29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004196" cy="1948786"/>
            <a:chOff x="-108520" y="-27384"/>
            <a:chExt cx="8004196" cy="1948786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23527" y="1634111"/>
            <a:ext cx="854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Блины в традиционных русских обрядах.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287105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yrillicOld" pitchFamily="2" charset="0"/>
              </a:rPr>
              <a:t>  Блины появлялись на столах не только на Масленицу. Например, в </a:t>
            </a:r>
            <a:r>
              <a:rPr lang="ru-RU" sz="2400" dirty="0" smtClean="0">
                <a:solidFill>
                  <a:srgbClr val="FF0000"/>
                </a:solidFill>
                <a:latin typeface="CyrillicOld" pitchFamily="2" charset="0"/>
              </a:rPr>
              <a:t>Архангельском крае </a:t>
            </a:r>
            <a:r>
              <a:rPr lang="ru-RU" sz="2400" dirty="0" smtClean="0">
                <a:latin typeface="CyrillicOld" pitchFamily="2" charset="0"/>
              </a:rPr>
              <a:t>без блинов не обходилась ни одна свадьба. На второй день гуляний блинный стол ставили в доме родителей невесты. Именно на блины гости клали подарки для молодой пары. В </a:t>
            </a:r>
            <a:r>
              <a:rPr lang="ru-RU" sz="2400" dirty="0" smtClean="0">
                <a:solidFill>
                  <a:srgbClr val="FF0000"/>
                </a:solidFill>
                <a:latin typeface="CyrillicOld" pitchFamily="2" charset="0"/>
              </a:rPr>
              <a:t>Томском </a:t>
            </a:r>
            <a:r>
              <a:rPr lang="ru-RU" sz="2400" dirty="0" err="1" smtClean="0">
                <a:solidFill>
                  <a:srgbClr val="FF0000"/>
                </a:solidFill>
                <a:latin typeface="CyrillicOld" pitchFamily="2" charset="0"/>
              </a:rPr>
              <a:t>Приобье</a:t>
            </a:r>
            <a:r>
              <a:rPr lang="ru-RU" sz="2400" dirty="0" smtClean="0">
                <a:latin typeface="CyrillicOld" pitchFamily="2" charset="0"/>
              </a:rPr>
              <a:t> родители невесты ездили на блины в дом жениха. </a:t>
            </a:r>
            <a:endParaRPr lang="ru-RU" sz="2400" dirty="0">
              <a:latin typeface="CyrillicOld" pitchFamily="2" charset="0"/>
            </a:endParaRPr>
          </a:p>
        </p:txBody>
      </p:sp>
      <p:pic>
        <p:nvPicPr>
          <p:cNvPr id="8194" name="Picture 2" descr="Картинки по запросу русская свадьба рису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80"/>
            <a:ext cx="3972827" cy="26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004196" cy="1948786"/>
            <a:chOff x="-108520" y="-27384"/>
            <a:chExt cx="8004196" cy="1948786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42434" y="2289963"/>
            <a:ext cx="8822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yrillicOld" pitchFamily="2" charset="0"/>
              </a:rPr>
              <a:t>В </a:t>
            </a:r>
            <a:r>
              <a:rPr lang="ru-RU" sz="2400" dirty="0" smtClean="0">
                <a:solidFill>
                  <a:srgbClr val="FF0000"/>
                </a:solidFill>
                <a:latin typeface="CyrillicOld" pitchFamily="2" charset="0"/>
              </a:rPr>
              <a:t>Псковской области </a:t>
            </a:r>
            <a:r>
              <a:rPr lang="ru-RU" sz="2400" dirty="0" smtClean="0">
                <a:latin typeface="CyrillicOld" pitchFamily="2" charset="0"/>
              </a:rPr>
              <a:t>блинами угощают гостей после крещения младенцев, а в </a:t>
            </a:r>
            <a:r>
              <a:rPr lang="ru-RU" sz="2400" dirty="0" smtClean="0">
                <a:solidFill>
                  <a:srgbClr val="FF0000"/>
                </a:solidFill>
                <a:latin typeface="CyrillicOld" pitchFamily="2" charset="0"/>
              </a:rPr>
              <a:t>Удмуртии</a:t>
            </a:r>
            <a:r>
              <a:rPr lang="ru-RU" sz="2400" dirty="0" smtClean="0">
                <a:latin typeface="CyrillicOld" pitchFamily="2" charset="0"/>
              </a:rPr>
              <a:t> блюдо готовят для традиционных ритуалов в священных местах. Под </a:t>
            </a:r>
            <a:r>
              <a:rPr lang="ru-RU" sz="2400" dirty="0" smtClean="0">
                <a:solidFill>
                  <a:srgbClr val="FF0000"/>
                </a:solidFill>
                <a:latin typeface="CyrillicOld" pitchFamily="2" charset="0"/>
              </a:rPr>
              <a:t>Брянском</a:t>
            </a:r>
            <a:r>
              <a:rPr lang="ru-RU" sz="2400" dirty="0" smtClean="0">
                <a:latin typeface="CyrillicOld" pitchFamily="2" charset="0"/>
              </a:rPr>
              <a:t> блины ставят на стол во время поминальных обрядов.</a:t>
            </a:r>
            <a:endParaRPr lang="ru-RU" sz="2400" dirty="0">
              <a:latin typeface="CyrillicOl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7" y="1634111"/>
            <a:ext cx="854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Блины в традиционных русских обрядах.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7170" name="Picture 2" descr="Картинки по запросу крестины  рисунки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59623"/>
            <a:ext cx="4392488" cy="292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43216" y="112062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18" y="878297"/>
            <a:ext cx="911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yrillicOld" pitchFamily="2" charset="0"/>
              </a:rPr>
              <a:t>С традиционным блюдом, без которого не обходится ни одна Масленица, связано много праздничных обрядов </a:t>
            </a:r>
            <a:endParaRPr lang="ru-RU" sz="2400" dirty="0"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905" y="5517232"/>
            <a:ext cx="8904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yrillicOld" pitchFamily="2" charset="0"/>
              </a:rPr>
              <a:t>Каждый день на Масленой неделе был расписан таким образом, чтобы любой человек, независимо от пола, возраста, достатка и семейного положения, получил свою щедрую порцию праздника.</a:t>
            </a:r>
          </a:p>
        </p:txBody>
      </p:sp>
      <p:pic>
        <p:nvPicPr>
          <p:cNvPr id="6146" name="Picture 2" descr="Картинки по запросу маслен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16" y="1744164"/>
            <a:ext cx="5515000" cy="367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004196" cy="1948786"/>
            <a:chOff x="-108520" y="-27384"/>
            <a:chExt cx="8004196" cy="1948786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635896" y="94700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Понедельник — «Встреча»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5" y="1943986"/>
            <a:ext cx="45233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yrillicOld" pitchFamily="2" charset="0"/>
              </a:rPr>
              <a:t>Начинался </a:t>
            </a:r>
            <a:r>
              <a:rPr lang="ru-RU" sz="2400" dirty="0">
                <a:latin typeface="CyrillicOld" pitchFamily="2" charset="0"/>
              </a:rPr>
              <a:t>с легкой физической разминки перед грандиозным застольем. В этот день устраивали катание с горок, не забывали и про качели. Считалось, чем дольше будешь катиться с ледяной горы, тем выше будут колосья в поле. Поэтому горки старались делать очень высокими и катались на них до изнеможения.</a:t>
            </a:r>
          </a:p>
        </p:txBody>
      </p:sp>
      <p:pic>
        <p:nvPicPr>
          <p:cNvPr id="5122" name="Picture 2" descr="Картинки по запросу масленица гор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1939314"/>
            <a:ext cx="46034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004196" cy="1948786"/>
            <a:chOff x="-108520" y="-27384"/>
            <a:chExt cx="8004196" cy="1948786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635896" y="94700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Понедельник — «Встреча»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4892" y="2204864"/>
            <a:ext cx="45233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yrillicOld" pitchFamily="2" charset="0"/>
              </a:rPr>
              <a:t>Вечером в гости к молодой семье ждали свекровь. Старшая женщина должна была научить молодуху, как стряпать блины, а чтобы скрасить этот обязательный кулинарный мастер-класс, привозила с собой и муку, и масло.</a:t>
            </a:r>
            <a:endParaRPr lang="ru-RU" sz="2400" dirty="0">
              <a:latin typeface="CyrillicOld" pitchFamily="2" charset="0"/>
            </a:endParaRPr>
          </a:p>
        </p:txBody>
      </p:sp>
      <p:pic>
        <p:nvPicPr>
          <p:cNvPr id="29698" name="Picture 2" descr="Картинки по запросу масленица женщины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799" y="1839533"/>
            <a:ext cx="4175177" cy="48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004196" cy="1948786"/>
            <a:chOff x="-108520" y="-27384"/>
            <a:chExt cx="8004196" cy="1948786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635896" y="94700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торник — «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Заигрыш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" y="177281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yrillicOld" pitchFamily="2" charset="0"/>
              </a:rPr>
              <a:t>Молодые </a:t>
            </a:r>
            <a:r>
              <a:rPr lang="ru-RU" sz="2400" dirty="0">
                <a:latin typeface="CyrillicOld" pitchFamily="2" charset="0"/>
              </a:rPr>
              <a:t>девки и парни приглядывали себе пару. Поскольку делать это удобнее, когда все претенденты налицо, устраивали долгие гулянья, ходили угощаться по избам. </a:t>
            </a:r>
          </a:p>
        </p:txBody>
      </p:sp>
      <p:pic>
        <p:nvPicPr>
          <p:cNvPr id="31746" name="Picture 2" descr="Картинки по запросу масленица девки и пар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73145"/>
            <a:ext cx="6840760" cy="378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004196" cy="1948786"/>
            <a:chOff x="-108520" y="-27384"/>
            <a:chExt cx="8004196" cy="1948786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635896" y="94700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торник — «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Заигрыш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" y="1772816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yrillicOld" pitchFamily="2" charset="0"/>
              </a:rPr>
              <a:t>Холостому парню или девушке, отказавшим невесте или жениху, запросто могли привесить на спину лапоть или, например, гнилую палку. Существовали специальные дразнилки для тех, кто не торопился жениться и до сих пор жил с отцом и матерью.</a:t>
            </a:r>
            <a:endParaRPr lang="ru-RU" sz="2400" dirty="0">
              <a:latin typeface="CyrillicOld" pitchFamily="2" charset="0"/>
            </a:endParaRPr>
          </a:p>
        </p:txBody>
      </p:sp>
      <p:pic>
        <p:nvPicPr>
          <p:cNvPr id="30722" name="Picture 2" descr="Картинки по запросу масленица девки и пар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65769"/>
            <a:ext cx="5482580" cy="33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004196" cy="1948786"/>
            <a:chOff x="-108520" y="-27384"/>
            <a:chExt cx="8004196" cy="1948786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635896" y="94700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реда — «Лакомка»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" y="155679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yrillicOld" pitchFamily="2" charset="0"/>
              </a:rPr>
              <a:t>В этот день зятья приезжали к теще на блины.</a:t>
            </a:r>
            <a:endParaRPr lang="ru-RU" sz="2800" dirty="0">
              <a:latin typeface="CyrillicOld" pitchFamily="2" charset="0"/>
            </a:endParaRPr>
          </a:p>
        </p:txBody>
      </p:sp>
      <p:pic>
        <p:nvPicPr>
          <p:cNvPr id="32770" name="Picture 2" descr="Картинки по запросу масленица к теще на бли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27" y="2099412"/>
            <a:ext cx="5764793" cy="462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44624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454" y="692696"/>
            <a:ext cx="881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yrillicOld" pitchFamily="2" charset="0"/>
              </a:rPr>
              <a:t>Масленица совпадает по времени с древним славянским праздником, наследством </a:t>
            </a:r>
            <a:r>
              <a:rPr lang="ru-RU" sz="2400" dirty="0" smtClean="0">
                <a:latin typeface="CyrillicOld" pitchFamily="2" charset="0"/>
              </a:rPr>
              <a:t> языческой   культуры.</a:t>
            </a:r>
            <a:endParaRPr lang="ru-RU" sz="2400" dirty="0"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877272"/>
            <a:ext cx="8814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yrillicOld" pitchFamily="2" charset="0"/>
              </a:rPr>
              <a:t>Языческий праздник был связан с днём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весеннего равноденствия</a:t>
            </a:r>
            <a:r>
              <a:rPr lang="ru-RU" sz="2400" dirty="0" smtClean="0">
                <a:latin typeface="CyrillicOld" pitchFamily="2" charset="0"/>
              </a:rPr>
              <a:t>.  </a:t>
            </a:r>
          </a:p>
          <a:p>
            <a:pPr algn="just"/>
            <a:r>
              <a:rPr lang="ru-RU" sz="2400" dirty="0" smtClean="0">
                <a:latin typeface="CyrillicOld" pitchFamily="2" charset="0"/>
              </a:rPr>
              <a:t>С принятием  христианства  он  совмещён  с  Масленой  неделей.</a:t>
            </a:r>
            <a:endParaRPr lang="ru-RU" sz="2400" dirty="0">
              <a:latin typeface="CyrillicOld" pitchFamily="2" charset="0"/>
            </a:endParaRPr>
          </a:p>
        </p:txBody>
      </p:sp>
      <p:pic>
        <p:nvPicPr>
          <p:cNvPr id="15362" name="Picture 2" descr="Картинки по запросу язычеств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1584224"/>
            <a:ext cx="5207086" cy="42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и по запросу язычество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" y="1584224"/>
            <a:ext cx="1682757" cy="11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Картинки по запросу язычество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04843"/>
            <a:ext cx="1609928" cy="314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Картинки по запросу язычество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22605" y="1584224"/>
            <a:ext cx="1741882" cy="138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Картинки по запросу язычество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8539" y="3112512"/>
            <a:ext cx="1775949" cy="27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004196" cy="1530315"/>
            <a:chOff x="-108520" y="-27384"/>
            <a:chExt cx="8004196" cy="1530315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024336" cy="153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023320" y="947009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Четверг — «Широкий разгуляй»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016" y="5157192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yrillicOld" pitchFamily="2" charset="0"/>
              </a:rPr>
              <a:t>Отъевшиеся мужики выходили на кулачные бои. Катание с горок и в санях, балаганы со скоморохами, сражения в снежных крепостях, мёд-пиво рекой, блины горой. Для драк, между прочим, было свое собственное музыкальное сопровождение.</a:t>
            </a:r>
            <a:endParaRPr lang="ru-RU" sz="2400" dirty="0">
              <a:latin typeface="CyrillicOld" pitchFamily="2" charset="0"/>
            </a:endParaRPr>
          </a:p>
        </p:txBody>
      </p:sp>
      <p:pic>
        <p:nvPicPr>
          <p:cNvPr id="1026" name="Picture 2" descr="Картинки по запросу масленица кулачный бо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" y="1612238"/>
            <a:ext cx="3238545" cy="341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улачные бои на Руси Кулачные бои, история, стенка на стенку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25" y="1916832"/>
            <a:ext cx="4830356" cy="30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004196" cy="1566751"/>
            <a:chOff x="-108520" y="-27384"/>
            <a:chExt cx="8004196" cy="1566751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096344" cy="1566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843808" y="94700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Пятница —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«Тещины вечёрки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500" y="1284156"/>
            <a:ext cx="46806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yrillicOld" pitchFamily="2" charset="0"/>
              </a:rPr>
              <a:t>Чтобы зятья могли ​реабилитировать себя в глазах тещи​, им полагалось не просто приготовить ​для нее ​угощение, но и встретить ее в своем доме. Особенно уважаемых тещ звали в гости со всей родней, желательно с молодыми девками — если в семье со стороны мужа еще были холостые парни. Под пристальными взглядами родственников молодым ничего не оставалось, кроме как водить хороводы. </a:t>
            </a:r>
          </a:p>
        </p:txBody>
      </p:sp>
      <p:pic>
        <p:nvPicPr>
          <p:cNvPr id="4" name="Picture 2" descr="Картинки по запросу тещины вечер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096" y="1439389"/>
            <a:ext cx="2737608" cy="19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тещины вечер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17" y="3387783"/>
            <a:ext cx="4133571" cy="335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7716164" cy="1457443"/>
            <a:chOff x="-108520" y="-27384"/>
            <a:chExt cx="7716164" cy="1457443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11760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2880320" cy="1457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27784" y="94700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Суббота - «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Золовкины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посиделки»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551622"/>
            <a:ext cx="5472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yrillicOld" pitchFamily="2" charset="0"/>
              </a:rPr>
              <a:t>Мужикам </a:t>
            </a:r>
            <a:r>
              <a:rPr lang="ru-RU" sz="2400" dirty="0">
                <a:latin typeface="CyrillicOld" pitchFamily="2" charset="0"/>
              </a:rPr>
              <a:t>снова давали вздохнуть. За обязательные ритуалы в этот день отвечали молодые жены. Вечером им полагалось </a:t>
            </a:r>
            <a:r>
              <a:rPr lang="ru-RU" sz="2400" dirty="0" smtClean="0">
                <a:latin typeface="CyrillicOld" pitchFamily="2" charset="0"/>
              </a:rPr>
              <a:t>пригласить </a:t>
            </a:r>
            <a:r>
              <a:rPr lang="ru-RU" sz="2400" dirty="0">
                <a:latin typeface="CyrillicOld" pitchFamily="2" charset="0"/>
              </a:rPr>
              <a:t>на блины золовок, сестер мужа. При желании из такого количества женщин легко составлялся семейный вокальный коллектив.  </a:t>
            </a:r>
          </a:p>
        </p:txBody>
      </p:sp>
      <p:pic>
        <p:nvPicPr>
          <p:cNvPr id="3074" name="Picture 2" descr="Картинки по запросу золовкины посидел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3778" y="4142135"/>
            <a:ext cx="3797848" cy="25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6798"/>
            <a:ext cx="3528392" cy="25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самовар с баранками рисуно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7" y="4078123"/>
            <a:ext cx="3559794" cy="27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7716164" cy="1457443"/>
            <a:chOff x="-108520" y="-27384"/>
            <a:chExt cx="7716164" cy="1457443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411760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2880320" cy="1457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27784" y="88946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Прощеное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воскресенье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6612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yrillicOld" pitchFamily="2" charset="0"/>
              </a:rPr>
              <a:t>В этот день народ приходил в себя: сжигали чучело Масленицы, просили прощения друг у друга, если что не так 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7184"/>
            <a:ext cx="8016825" cy="428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998414" cy="6885384"/>
            <a:chOff x="-108520" y="-27384"/>
            <a:chExt cx="8998414" cy="6885384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Картинки по запросу масленица векторный клипарт"/>
            <p:cNvPicPr>
              <a:picLocks noChangeAspect="1" noChangeArrowheads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437112"/>
              <a:ext cx="2157654" cy="2420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27784" y="88946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Масленичные  забавы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5310" y="2277738"/>
            <a:ext cx="468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yrillicOld" pitchFamily="2" charset="0"/>
              </a:rPr>
              <a:t>ПЕТУШКИ</a:t>
            </a:r>
            <a:endParaRPr lang="ru-RU" sz="3600" dirty="0"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924944"/>
            <a:ext cx="6552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yrillicOld" pitchFamily="2" charset="0"/>
              </a:rPr>
              <a:t>На площадке чертят круг. В кругу стоят двое играющих. Каждый из играющих встает на одну ногу, другую сгибает в колене, поддерживает ее за пятку одной рукой. Задача играющих - вытолкнуть противника из круга, не используя при этом руки и стоя на одной ноге. (Толкают друг друга плечами). </a:t>
            </a:r>
          </a:p>
        </p:txBody>
      </p:sp>
      <p:pic>
        <p:nvPicPr>
          <p:cNvPr id="8194" name="Picture 2" descr="Картинки по запросу петушки рисунки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85" y="1643533"/>
            <a:ext cx="2503680" cy="256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998414" cy="6885384"/>
            <a:chOff x="-108520" y="-27384"/>
            <a:chExt cx="8998414" cy="6885384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Картинки по запросу масленица векторный клипарт"/>
            <p:cNvPicPr>
              <a:picLocks noChangeAspect="1" noChangeArrowheads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437112"/>
              <a:ext cx="2157654" cy="2420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27784" y="88946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Масленичные  забавы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789" y="1954572"/>
            <a:ext cx="468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yrillicOld" pitchFamily="2" charset="0"/>
              </a:rPr>
              <a:t>БОЙ  МЕШКАМИ</a:t>
            </a:r>
            <a:endParaRPr lang="ru-RU" sz="3600" dirty="0"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071" y="2667397"/>
            <a:ext cx="6552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yrillicOld" pitchFamily="2" charset="0"/>
              </a:rPr>
              <a:t>Для боя мешками нужно огородить площадку. Эта разновидность борьбы, где одну руку надо держать плотно прижатой к пояснице, действовать можно только одной рукой. Здесь большее значение приобретает умение двигаться, чувствовать движение противника, использовать его инерцию</a:t>
            </a:r>
            <a:r>
              <a:rPr lang="ru-RU" sz="2800" dirty="0" smtClean="0">
                <a:latin typeface="CyrillicOld" pitchFamily="2" charset="0"/>
              </a:rPr>
              <a:t>.</a:t>
            </a:r>
            <a:endParaRPr lang="ru-RU" sz="2800" dirty="0">
              <a:latin typeface="CyrillicOld" pitchFamily="2" charset="0"/>
            </a:endParaRPr>
          </a:p>
        </p:txBody>
      </p:sp>
      <p:pic>
        <p:nvPicPr>
          <p:cNvPr id="10242" name="Picture 2" descr="Картинки по запросу человек с мешком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1474236"/>
            <a:ext cx="1944216" cy="27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998414" cy="6885384"/>
            <a:chOff x="-108520" y="-27384"/>
            <a:chExt cx="8998414" cy="6885384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Картинки по запросу масленица векторный клипарт"/>
            <p:cNvPicPr>
              <a:picLocks noChangeAspect="1" noChangeArrowheads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437112"/>
              <a:ext cx="2157654" cy="2420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27784" y="88946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Масленичные  забавы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941" y="1719583"/>
            <a:ext cx="468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yrillicOld" pitchFamily="2" charset="0"/>
              </a:rPr>
              <a:t>ЛЕДЯНОЙ  СТОЛБ</a:t>
            </a:r>
            <a:endParaRPr lang="ru-RU" sz="3600" dirty="0"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5" y="2236509"/>
            <a:ext cx="62745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yrillicOld" pitchFamily="2" charset="0"/>
              </a:rPr>
              <a:t>На масленицу ставили высокий столб, потом его обливали холодной водой и на оледеневший столб подвешивал подарки на разном расстоянии друг от друга. Игроки должны попытаться залезть на этот столб, но они соскальзывают с него, и побеждает тот, кто сильнее и упорнее старается преодолеть препятствия, чтобы долезть до конца и достать самый дорогой приз. </a:t>
            </a:r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42" y="1340768"/>
            <a:ext cx="3093758" cy="325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6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998414" cy="6885384"/>
            <a:chOff x="-108520" y="-27384"/>
            <a:chExt cx="8998414" cy="6885384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Картинки по запросу масленица векторный клипарт"/>
            <p:cNvPicPr>
              <a:picLocks noChangeAspect="1" noChangeArrowheads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386803"/>
              <a:ext cx="3093758" cy="3471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2627784" y="889461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Масленичные  забавы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719582"/>
            <a:ext cx="4830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yrillicOld" pitchFamily="2" charset="0"/>
              </a:rPr>
              <a:t>РУССКАЯ  БАНЯ</a:t>
            </a:r>
            <a:endParaRPr lang="ru-RU" sz="3600" dirty="0"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4" y="2236509"/>
            <a:ext cx="8946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yrillicOld" pitchFamily="2" charset="0"/>
              </a:rPr>
              <a:t>Банным сухим веником "попарить" противника, кто быстрее обобьет об него веник</a:t>
            </a:r>
            <a:r>
              <a:rPr lang="ru-RU" sz="2800" dirty="0" smtClean="0">
                <a:latin typeface="CyrillicOld" pitchFamily="2" charset="0"/>
              </a:rPr>
              <a:t>.</a:t>
            </a:r>
            <a:endParaRPr lang="ru-RU" sz="2800" dirty="0">
              <a:latin typeface="CyrillicOld" pitchFamily="2" charset="0"/>
            </a:endParaRPr>
          </a:p>
        </p:txBody>
      </p:sp>
      <p:pic>
        <p:nvPicPr>
          <p:cNvPr id="11266" name="Picture 2" descr="Картинки по запросу банный веник рисунок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3927">
            <a:off x="1028025" y="305337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" y="0"/>
            <a:ext cx="9107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8892480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масленица </a:t>
            </a:r>
          </a:p>
          <a:p>
            <a:r>
              <a:rPr lang="ru-RU" sz="1050" u="sng" dirty="0">
                <a:hlinkClick r:id="rId2"/>
              </a:rPr>
              <a:t>https://www.google.ru/url?sa=i&amp;rct=j&amp;q=&amp;esrc=s&amp;source=imgres&amp;cd=&amp;cad=rja&amp;uact=8&amp;ved=0ahUKEwiXuo7FvKXSAhXFhSwKHWbyBwwQjRwIBw&amp;url=http%3A%2F%2Fwww.sh22borisov.by%2F2016%2F02%2F&amp;psig=AFQjCNGJBE1YRsItD506vasol7NyEfJ9Xg&amp;ust=1487913664187772</a:t>
            </a:r>
            <a:r>
              <a:rPr lang="ru-RU" sz="1050" dirty="0"/>
              <a:t> </a:t>
            </a:r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надпись</a:t>
            </a:r>
          </a:p>
          <a:p>
            <a:r>
              <a:rPr lang="ru-RU" sz="1050" u="sng" dirty="0">
                <a:hlinkClick r:id="rId3"/>
              </a:rPr>
              <a:t>https://www.google.ru/url?sa=i&amp;rct=j&amp;q=&amp;esrc=s&amp;source=imgres&amp;cd=&amp;cad=rja&amp;uact=8&amp;ved=0ahUKEwjAgYqRvaXSAhVGDJoKHdNyAQIQjRwIBw&amp;url=http%3A%2F%2Fpalazzodukale.ru%2F7-13-marta-maslenitsa-v-palatstso-dukale%2F&amp;psig=AFQjCNFBrJaZg2juMOjen4k5D2pMGFhR0Q&amp;ust=1487913833393123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солнце с блинами</a:t>
            </a:r>
          </a:p>
          <a:p>
            <a:r>
              <a:rPr lang="ru-RU" sz="1050" dirty="0"/>
              <a:t>https://www.google.ru/url?sa=i&amp;rct=j&amp;q=&amp;esrc=s&amp;source=images&amp;cd=&amp;cad=rja&amp;uact=8&amp;ved=0ahUKEwj6oMblv6XSAhWBiiwKHciNAD0QjRwIBw&amp;url=http%3A%2F%2Fallday2.com%2Findex.php%3Fnewsid%3D777464&amp;bvm=bv.148073327,d.bGg&amp;psig=AFQjCNGA_Wl2_poqN4b27Rvh6IAff-D8cQ&amp;ust=1487914550269585</a:t>
            </a:r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женщины</a:t>
            </a:r>
          </a:p>
          <a:p>
            <a:r>
              <a:rPr lang="ru-RU" sz="1050" u="sng" dirty="0">
                <a:hlinkClick r:id="rId4"/>
              </a:rPr>
              <a:t>https://www.google.ru/url?sa=i&amp;rct=j&amp;q=&amp;esrc=s&amp;source=images&amp;cd=&amp;cad=rja&amp;uact=8&amp;ved=0ahUKEwilhOKMwKXSAhVKEywKHQ_kDa0QjRwIBw&amp;url=http%3A%2F%2Fwww.liveinternet.ru%2Fusers%2Fstaruha_tanua%2Fblog%2Fpage21.html&amp;bvm=bv.148073327,d.bGg&amp;psig=AFQjCNGA_Wl2_poqN4b27Rvh6IAff-D8cQ&amp;ust=1487914550269585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монах </a:t>
            </a:r>
          </a:p>
          <a:p>
            <a:r>
              <a:rPr lang="ru-RU" sz="1050" u="sng" dirty="0">
                <a:hlinkClick r:id="rId5"/>
              </a:rPr>
              <a:t>https://www.google.ru/url?sa=i&amp;rct=j&amp;q=&amp;esrc=s&amp;source=images&amp;cd=&amp;cad=rja&amp;uact=8&amp;ved=0ahUKEwisnMbIxKXSAhUGEpoKHQG6AzMQjRwIBw&amp;url=http%3A%2F%2Fwhoiskto.livejournal.com%2F2292205.html&amp;bvm=bv.148073327,bs.2,d.bGg&amp;psig=AFQjCNFrguXD3tD-9cuKOZ1axqlnAf5r_g&amp;ust=1487915269698881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свеча</a:t>
            </a:r>
          </a:p>
          <a:p>
            <a:r>
              <a:rPr lang="ru-RU" sz="1050" u="sng" dirty="0">
                <a:hlinkClick r:id="rId6"/>
              </a:rPr>
              <a:t>https://www.google.ru/url?sa=i&amp;rct=j&amp;q=&amp;esrc=s&amp;source=imgres&amp;cd=&amp;cad=rja&amp;uact=8&amp;ved=0ahUKEwiajK_pxKXSAhULCSwKHcifCrEQjRwIBw&amp;url=http%3A%2F%2Fwww.liveinternet.ru%2Fusers%2Fjiehyiiika%2Frubric%2F1290714%2Fpage2.html&amp;psig=AFQjCNGiAJcqdqfhco4vh6-Nbg-QJisQOA&amp;ust=1487915904963140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шаман</a:t>
            </a:r>
          </a:p>
          <a:p>
            <a:r>
              <a:rPr lang="ru-RU" sz="1050" u="sng" dirty="0">
                <a:hlinkClick r:id="rId7"/>
              </a:rPr>
              <a:t>https://www.google.ru/url?sa=i&amp;rct=j&amp;q=&amp;esrc=s&amp;source=images&amp;cd=&amp;cad=rja&amp;uact=8&amp;ved=0ahUKEwibwofQxqXSAhXJDywKHVg1Cj0QjRwIBw&amp;url=http%3A%2F%2Fruskolan.com%2Fliter%2Fstavr.htm&amp;bvm=bv.148073327,d.bGg&amp;psig=AFQjCNHLf6IIFIbiP6O5OW5gNo7-wEz-oA&amp;ust=1487916356947549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языческие символы</a:t>
            </a:r>
          </a:p>
          <a:p>
            <a:r>
              <a:rPr lang="ru-RU" sz="1050" u="sng" dirty="0">
                <a:hlinkClick r:id="rId8"/>
              </a:rPr>
              <a:t>https://www.google.ru/url?sa=i&amp;rct=j&amp;q=&amp;esrc=s&amp;source=imgres&amp;cd=&amp;cad=rja&amp;uact=8&amp;ved=0ahUKEwjOl6ilx6XSAhXHiSwKHfwtDVAQjRwIBw&amp;url=http%3A%2F%2Fmerja.ru%2F%3Ftag%3D%25D1%258F%25D0%25B7%25D1%258B%25D1%2587%25D0%25B5%25D1%2581%25D1%2582%25D0%25B2%25D0%25BE&amp;psig=AFQjCNH39MvuuYcxeto3wB90HqY_8cXOSQ&amp;ust=1487916521820095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языческие символы_2</a:t>
            </a:r>
          </a:p>
          <a:p>
            <a:r>
              <a:rPr lang="ru-RU" sz="1050" u="sng" dirty="0">
                <a:hlinkClick r:id="rId9"/>
              </a:rPr>
              <a:t>https://www.google.ru/url?sa=i&amp;rct=j&amp;q=&amp;esrc=s&amp;source=imgres&amp;cd=&amp;cad=rja&amp;uact=8&amp;ved=0ahUKEwj3v6KWx6XSAhUGiiwKHeH6BDoQjRwIBw&amp;url=http%3A%2F%2Fdic.academic.ru%2Fdic.nsf%2Fruwiki%2F1219478&amp;psig=AFQjCNGThYLUnTNQCIvkLArtl7aEVlJJNQ&amp;ust=1487916535851494</a:t>
            </a:r>
            <a:endParaRPr lang="ru-RU" sz="1050" dirty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8778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998414" cy="6885384"/>
            <a:chOff x="-108520" y="-27384"/>
            <a:chExt cx="8998414" cy="6885384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Картинки по запросу масленица векторный клипарт"/>
            <p:cNvPicPr>
              <a:picLocks noChangeAspect="1" noChangeArrowheads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437112"/>
              <a:ext cx="2157654" cy="2420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82818" y="1712105"/>
            <a:ext cx="5529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yrillicOld" pitchFamily="2" charset="0"/>
              </a:rPr>
              <a:t>           По Византийскому Юлианскому календарю новый год начинался первого марта. А по давним поверьям считалось: как встретить год, таков тот и будет. </a:t>
            </a:r>
            <a:endParaRPr lang="ru-RU" sz="2400" dirty="0"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18" y="3622372"/>
            <a:ext cx="3734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yrillicOld" pitchFamily="2" charset="0"/>
              </a:rPr>
              <a:t>Потому в Масленую неделю не скупились на щедрое застолье и безудержное веселье. И называли Масленицу в народе «честной», «широкой», «обжорной» и «разорительницей». </a:t>
            </a:r>
            <a:endParaRPr lang="ru-RU" sz="2400" dirty="0"/>
          </a:p>
        </p:txBody>
      </p:sp>
      <p:pic>
        <p:nvPicPr>
          <p:cNvPr id="14338" name="Picture 2" descr="Картинки по запросу масленица угощ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962" y="3255479"/>
            <a:ext cx="5327038" cy="35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масленица угощени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554386" cy="161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8892480" cy="7040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солнцеворот</a:t>
            </a:r>
          </a:p>
          <a:p>
            <a:r>
              <a:rPr lang="ru-RU" sz="1050" u="sng" dirty="0">
                <a:hlinkClick r:id="rId2"/>
              </a:rPr>
              <a:t>https://www.google.ru/url?sa=i&amp;rct=j&amp;q=&amp;esrc=s&amp;source=imgres&amp;cd=&amp;cad=rja&amp;uact=8&amp;ved=0ahUKEwj126WSyKXSAhXFKiwKHec7CLsQjRwIBw&amp;url=http%3A%2F%2Fwww.setwalls.ru%2Fdownload%2F66783%2F1280x720%2F&amp;psig=AFQjCNH7F0iFwNWVhrKve9g1459cOsVQPA&amp;ust=1487916795670852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стол</a:t>
            </a:r>
          </a:p>
          <a:p>
            <a:r>
              <a:rPr lang="ru-RU" sz="1050" u="sng" dirty="0">
                <a:hlinkClick r:id="rId3"/>
              </a:rPr>
              <a:t>https://www.google.ru/url?sa=i&amp;rct=j&amp;q=&amp;esrc=s&amp;source=imgres&amp;cd=&amp;cad=rja&amp;uact=8&amp;ved=0ahUKEwiG3Lz6yaXSAhUJBiwKHZkPDpcQjRwIBw&amp;url=http%3A%2F%2Fwww.colady.ru%2Fprazdnuem-shirokuyu-maslenicu-tradicii-narodnye-obryady-ugoshheniya.html&amp;psig=AFQjCNGuN3hU020H3PR4v_xBq0WhzpSKHQ&amp;ust=1487917282816855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самовар</a:t>
            </a:r>
          </a:p>
          <a:p>
            <a:r>
              <a:rPr lang="ru-RU" sz="1050" u="sng" dirty="0">
                <a:hlinkClick r:id="rId4"/>
              </a:rPr>
              <a:t>https://www.google.ru/url?sa=i&amp;rct=j&amp;q=&amp;esrc=s&amp;source=images&amp;cd=&amp;cad=rja&amp;uact=8&amp;ved=0ahUKEwjkm-jZyqXSAhUGlCwKHW6DBDwQjRwIBw&amp;url=https%3A%2F%2Ffotki.yandex.ru%2Fusers%2Fmangiana%2Falbum%2F155628%2F&amp;bvm=bv.148073327,d.bGg&amp;psig=AFQjCNHaSzifT9oVui1A93MFb13sPi5shA&amp;ust=1487917274613598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девушка с блинами</a:t>
            </a:r>
          </a:p>
          <a:p>
            <a:r>
              <a:rPr lang="ru-RU" sz="1050" u="sng" dirty="0">
                <a:hlinkClick r:id="rId5"/>
              </a:rPr>
              <a:t>https://www.google.ru/url?sa=i&amp;rct=j&amp;q=&amp;esrc=s&amp;source=images&amp;cd=&amp;cad=rja&amp;uact=8&amp;ved=0ahUKEwjyiajKy6XSAhVhIpoKHb7BDEQQjRwIBw&amp;url=http%3A%2F%2Fwww.liveinternet.ru%2Fusers%2F4802620%2Fpost368051402%2F&amp;bvm=bv.148073327,bs.2,d.bGg&amp;psig=AFQjCNG4W1eeDpx25Hh1-O9MxGoD_1k0og&amp;ust=1487917654542258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пекут блины</a:t>
            </a:r>
          </a:p>
          <a:p>
            <a:r>
              <a:rPr lang="ru-RU" sz="1050" u="sng" dirty="0">
                <a:hlinkClick r:id="rId6"/>
              </a:rPr>
              <a:t>https://www.google.ru/url?sa=i&amp;rct=j&amp;q=&amp;esrc=s&amp;source=images&amp;cd=&amp;cad=rja&amp;uact=8&amp;ved=0ahUKEwjM5vGDzKXSAhVFliwKHaMuC4gQjRwIBw&amp;url=http%3A%2F%2Fwww.liveinternet.ru%2Fusers%2F5564997%2Fpost385582767%2F&amp;psig=AFQjCNGJbUl0e6vqj_v3Ze6b9JRdksDWQA&amp;ust=1487917837822200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 err="1"/>
              <a:t>перун</a:t>
            </a:r>
            <a:endParaRPr lang="ru-RU" sz="1050" dirty="0"/>
          </a:p>
          <a:p>
            <a:r>
              <a:rPr lang="ru-RU" sz="1050" u="sng" dirty="0">
                <a:hlinkClick r:id="rId7"/>
              </a:rPr>
              <a:t>https://www.google.ru/url?sa=i&amp;rct=j&amp;q=&amp;esrc=s&amp;source=images&amp;cd=&amp;cad=rja&amp;uact=8&amp;ved=0ahUKEwjIu4q3zqXSAhXmAJoKHVYoAWsQjRwIBw&amp;url=http%3A%2F%2Flujicajazz.narod.ru%2Fstrely.html&amp;psig=AFQjCNEzwrnqye3UhOS8SaEXAx9jWwNI9g&amp;ust=1487918479067555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ярило</a:t>
            </a:r>
          </a:p>
          <a:p>
            <a:r>
              <a:rPr lang="ru-RU" sz="1050" u="sng" dirty="0">
                <a:hlinkClick r:id="rId8"/>
              </a:rPr>
              <a:t>https://www.google.ru/url?sa=i&amp;rct=j&amp;q=&amp;esrc=s&amp;source=images&amp;cd=&amp;cad=rja&amp;uact=8&amp;ved=0ahUKEwj9rLvezqXSAhWH_SwKHV6nC2wQjRwIBw&amp;url=https%3A%2F%2Fotvet.mail.ru%2Fquestion%2F89798116&amp;psig=AFQjCNG52B8fp-FvEPo9Z3VOXAjQIWN50Q&amp;ust=1487918528745484</a:t>
            </a:r>
            <a:endParaRPr lang="ru-RU" sz="1050" dirty="0"/>
          </a:p>
          <a:p>
            <a:r>
              <a:rPr lang="ru-RU" sz="1050" dirty="0"/>
              <a:t>зима</a:t>
            </a:r>
          </a:p>
          <a:p>
            <a:r>
              <a:rPr lang="ru-RU" sz="1050" dirty="0"/>
              <a:t>весна</a:t>
            </a:r>
          </a:p>
          <a:p>
            <a:r>
              <a:rPr lang="ru-RU" sz="1050" u="sng" dirty="0">
                <a:hlinkClick r:id="rId9"/>
              </a:rPr>
              <a:t>https://www.google.ru/url?sa=i&amp;rct=j&amp;q=&amp;esrc=s&amp;source=images&amp;cd=&amp;cad=rja&amp;uact=8&amp;ved=0ahUKEwjwmsXsz6XSAhWF1ywKHetlDnsQjRwIBw&amp;url=http%3A%2F%2Fru.123rf.com%2Fphoto_20625401_%25D0%25A7%25D0%25B5%25D1%2582%25D1%258B%25D1%2580%25D0%25B5-%25D1%2581%25D0%25B5%25D0%25B7%25D0%25BE%25D0%25BD%25D0%25B0-%25D0%25B4%25D0%25B5%25D1%2580%25D0%25B5%25D0%25B2%25D1%258C%25D1%258F.-%25D0%2592%25D0%25B5%25D1%2581%25D0%25BD%25D0%25B0%2C-%25D0%25BB%25D0%25B5%25D1%2582%25D0%25BE%2C-%25D0%25BE%25D1%2581%25D0%25B5%25D0%25BD%25D1%258C%2C-%25D0%25B7%25D0%25B8%25D0%25BC%25D0%25B0.html&amp;psig=AFQjCNFEBAjcL1jzlYG3baB1R150F5jboA&amp;ust=1487918686417030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2329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889248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снежинки</a:t>
            </a:r>
          </a:p>
          <a:p>
            <a:r>
              <a:rPr lang="ru-RU" sz="1050" u="sng" dirty="0">
                <a:hlinkClick r:id="rId2"/>
              </a:rPr>
              <a:t>https://www.google.ru/url?sa=i&amp;rct=j&amp;q=&amp;esrc=s&amp;source=images&amp;cd=&amp;cad=rja&amp;uact=8&amp;ved=0ahUKEwiy9bfB0KXSAhUF2SwKHRVUDnQQjRwIBw&amp;url=http%3A%2F%2Fwww.coollady.ru%2Findex.php%2Fhtml%2Findex.php%3Fname%3DPages%26op%3Dpage%26pid%3D2412&amp;psig=AFQjCNHj3DRs4_HKI7XDfHoxTFszG3YTKw&amp;ust=1487919027216835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цветы</a:t>
            </a:r>
          </a:p>
          <a:p>
            <a:r>
              <a:rPr lang="ru-RU" sz="1050" u="sng" dirty="0">
                <a:hlinkClick r:id="rId3"/>
              </a:rPr>
              <a:t>https://www.google.ru/url?sa=i&amp;rct=j&amp;q=&amp;esrc=s&amp;source=images&amp;cd=&amp;cad=rja&amp;uact=8&amp;ved=0ahUKEwitoLDX0aXSAhVGlSwKHZM4Di4QjRwIBw&amp;url=http%3A%2F%2Fwww.lenagold.ru%2Ffon%2Fclipart%2Ftc%2Ftcvet%2Fsinkr2.html&amp;psig=AFQjCNF4gefC3qyOSpBL6Et-9veHaVXmsA&amp;ust=1487919135289120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тетка с блинами </a:t>
            </a:r>
          </a:p>
          <a:p>
            <a:r>
              <a:rPr lang="ru-RU" sz="1050" u="sng" dirty="0">
                <a:hlinkClick r:id="rId4"/>
              </a:rPr>
              <a:t>https://www.google.ru/url?sa=i&amp;rct=j&amp;q=&amp;esrc=s&amp;source=images&amp;cd=&amp;cad=rja&amp;uact=8&amp;ved=0ahUKEwiS7u_J0qXSAhXGKiwKHbg5DCMQjRwIBw&amp;url=http%3A%2F%2Fwww.liveinternet.ru%2Fusers%2F4028705%2Frubric%2F2145039%2F&amp;psig=AFQjCNHQ5ZHLxGnFWzr-ngpmIXxb0sj-3w&amp;ust=1487919581601752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солнце с блинами</a:t>
            </a:r>
          </a:p>
          <a:p>
            <a:r>
              <a:rPr lang="ru-RU" sz="1050" u="sng" dirty="0">
                <a:hlinkClick r:id="rId5"/>
              </a:rPr>
              <a:t>https://www.google.ru/url?sa=i&amp;rct=j&amp;q=&amp;esrc=s&amp;source=images&amp;cd=&amp;cad=rja&amp;uact=8&amp;ved=0ahUKEwiS5--306XSAhVhYpoKHcwXBxoQjRwIBw&amp;url=http%3A%2F%2Fwww.liveinternet.ru%2Fusers%2Faledrem%2Fpost315295693&amp;psig=AFQjCNHfD5i6O9wa3qRwCqpbFGz-jvIxYw&amp;ust=1487919802290285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жених и невеста</a:t>
            </a:r>
          </a:p>
          <a:p>
            <a:r>
              <a:rPr lang="ru-RU" sz="1050" u="sng" dirty="0">
                <a:hlinkClick r:id="rId6"/>
              </a:rPr>
              <a:t>https://www.google.ru/url?sa=i&amp;rct=j&amp;q=&amp;esrc=s&amp;source=images&amp;cd=&amp;cad=rja&amp;uact=8&amp;ved=0ahUKEwjNg6Xq1KXSAhUGliwKHQGSA2oQjRwIBw&amp;url=http%3A%2F%2Fm.krilovamuseum.mypage.ru%2Frusskaya_svadba_spichechniy_suvenirniy_nabor_kalujskaya_obl.html&amp;psig=AFQjCNEjgwIG4oGxRvpP4oOuEkpVm_T7ow&amp;ust=1487920171684333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матерь божия</a:t>
            </a:r>
          </a:p>
          <a:p>
            <a:r>
              <a:rPr lang="ru-RU" sz="1050" u="sng" dirty="0">
                <a:hlinkClick r:id="rId7"/>
              </a:rPr>
              <a:t>https://www.google.ru/url?sa=i&amp;rct=j&amp;q=&amp;esrc=s&amp;source=imgres&amp;cd=&amp;cad=rja&amp;uact=8&amp;ved=0ahUKEwi3neu91aXSAhVKCywKHZq9ClYQjRwIBw&amp;url=http%3A%2F%2Fdelaypodarok.ru%2Fidei-k-sobytiyam%2Fchto-podarit-na-krestiny-malchiku.html&amp;psig=AFQjCNFT3t_mJkhJXa5R2-YafKtX_l7gYA&amp;ust=1487920376579980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бабка и дед</a:t>
            </a:r>
          </a:p>
          <a:p>
            <a:r>
              <a:rPr lang="ru-RU" sz="1050" u="sng" dirty="0">
                <a:hlinkClick r:id="rId8"/>
              </a:rPr>
              <a:t>https://www.google.ru/url?sa=i&amp;rct=j&amp;q=&amp;esrc=s&amp;source=images&amp;cd=&amp;cad=rja&amp;uact=8&amp;ved=0ahUKEwjyn6TF1qXSAhVBpCwKHXYtDmsQjRwIBw&amp;url=http%3A%2F%2Fwww.forum-grad.ru%2Fforum2313%2Fthread47961.html&amp;psig=AFQjCNEcgu4RYzga3Pa1ZxTQEI71hFqsmQ&amp;ust=1487920638343385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блины с медом</a:t>
            </a:r>
          </a:p>
          <a:p>
            <a:r>
              <a:rPr lang="ru-RU" sz="1050" u="sng" dirty="0">
                <a:hlinkClick r:id="rId9"/>
              </a:rPr>
              <a:t>https://www.google.ru/url?sa=i&amp;rct=j&amp;q=&amp;esrc=s&amp;source=images&amp;cd=&amp;cad=rja&amp;uact=8&amp;ved=0ahUKEwjZ48u516XSAhWBGywKHWv1C4EQjRwIBw&amp;url=http%3A%2F%2Fwww.mmenu.com%2Fblogi%2F544523_kak_gotovit_bliny_sovety_shef_povarov.html&amp;psig=AFQjCNEcgu4RYzga3Pa1ZxTQEI71hFqsmQ&amp;ust=1487920638343385</a:t>
            </a:r>
            <a:endParaRPr lang="ru-RU" sz="1050" dirty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1168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8892480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пицца</a:t>
            </a:r>
          </a:p>
          <a:p>
            <a:r>
              <a:rPr lang="ru-RU" sz="1050" u="sng" dirty="0">
                <a:hlinkClick r:id="rId2"/>
              </a:rPr>
              <a:t>https://www.google.ru/url?sa=i&amp;rct=j&amp;q=&amp;esrc=s&amp;source=images&amp;cd=&amp;cad=rja&amp;uact=8&amp;ved=0ahUKEwj7ssqt2KXSAhVIWywKHRUYAakQjRwIBw&amp;url=http%3A%2F%2Fwww.pastahut.club%2Fpizza&amp;psig=AFQjCNHuzkbovih7u0WPwPW7agiBuFKlhQ&amp;ust=1487921108965376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просто блин</a:t>
            </a:r>
          </a:p>
          <a:p>
            <a:r>
              <a:rPr lang="ru-RU" sz="1050" u="sng" dirty="0">
                <a:hlinkClick r:id="rId3"/>
              </a:rPr>
              <a:t>https://www.google.ru/url?sa=i&amp;rct=j&amp;q=&amp;esrc=s&amp;source=images&amp;cd=&amp;cad=rja&amp;uact=8&amp;ved=0ahUKEwjRnvHG2KXSAhVDliwKHeHgDPUQjRwIBw&amp;url=https%3A%2F%2Fshkolazhizni.ru%2Ftag%2F%25D0%25B1%25D0%25BB%25D0%25B8%25D0%25BD%25D1%258B%2F&amp;psig=AFQjCNFjTmdWsc0OhEg4DMHYlJ4G5WHskQ&amp;ust=1487921197707613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блин с припёком</a:t>
            </a:r>
          </a:p>
          <a:p>
            <a:r>
              <a:rPr lang="ru-RU" sz="1050" u="sng" dirty="0">
                <a:hlinkClick r:id="rId4"/>
              </a:rPr>
              <a:t>https://www.google.ru/url?sa=i&amp;rct=j&amp;q=&amp;esrc=s&amp;source=images&amp;cd=&amp;cad=rja&amp;uact=8&amp;ved=0ahUKEwiY1o2p2aXSAhXiBZoKHQUTAlQQjRwIBw&amp;url=http%3A%2F%2Fwww.gastronom.ru%2Frecipe%2F8108%2Fskorospelye-bliny-s-pripekom&amp;psig=AFQjCNHMpicrf3K_lLWQv12FqxDjTa0p1w&amp;ust=1487921288758678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блины с припёком_2</a:t>
            </a:r>
          </a:p>
          <a:p>
            <a:r>
              <a:rPr lang="ru-RU" sz="1050" u="sng" dirty="0">
                <a:hlinkClick r:id="rId5"/>
              </a:rPr>
              <a:t>https://www.google.ru/url?sa=i&amp;rct=j&amp;q=&amp;esrc=s&amp;source=imgres&amp;cd=&amp;cad=rja&amp;uact=8&amp;ved=0ahUKEwinl4rf2aXSAhVBBywKHUuuBTUQjRwIBw&amp;url=http%3A%2F%2Fmy-ledimir.ru%2Fbliny-s-pripekom&amp;psig=AFQjCNGdGVDroLlqO35EBozfAGLAoU2AHQ&amp;ust=1487921520530628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блины с припёком_3</a:t>
            </a:r>
          </a:p>
          <a:p>
            <a:r>
              <a:rPr lang="ru-RU" sz="1050" u="sng" dirty="0">
                <a:hlinkClick r:id="rId6"/>
              </a:rPr>
              <a:t>https://www.google.ru/url?sa=i&amp;rct=j&amp;q=&amp;esrc=s&amp;source=images&amp;cd=&amp;cad=rja&amp;uact=8&amp;ved=0ahUKEwiBotj62aXSAhVMjCwKHfiYCHIQjRwIBw&amp;url=http%3A%2F%2Fwww.liveinternet.ru%2Ftags%2F%25E1%25EB%25E8%25ED%25FB%2B%25F1%2B%25EF%25F0%25E8%25EF%25E5%25EA%25EE%25EC%2F&amp;psig=AFQjCNHMpicrf3K_lLWQv12FqxDjTa0p1w&amp;ust=1487921288758678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греческие блины</a:t>
            </a:r>
          </a:p>
          <a:p>
            <a:r>
              <a:rPr lang="ru-RU" sz="1050" u="sng" dirty="0">
                <a:hlinkClick r:id="rId7"/>
              </a:rPr>
              <a:t>https://www.google.ru/url?sa=i&amp;rct=j&amp;q=&amp;esrc=s&amp;source=images&amp;cd=&amp;cad=rja&amp;uact=8&amp;ved=0ahUKEwi0vJ2m26XSAhVLFiwKHQAbBGQQjRwIBw&amp;url=http%3A%2F%2Fsv-makovkina.livejournal.com%2F1823383.html&amp;psig=AFQjCNHXN3Cmme3oOm-luzilV5lw9DI0Yw&amp;ust=1487921933897405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египетские лепешки</a:t>
            </a:r>
          </a:p>
          <a:p>
            <a:r>
              <a:rPr lang="ru-RU" sz="1050" u="sng" dirty="0">
                <a:hlinkClick r:id="rId8"/>
              </a:rPr>
              <a:t>https://www.google.ru/url?sa=i&amp;rct=j&amp;q=&amp;esrc=s&amp;source=imgres&amp;cd=&amp;cad=rja&amp;uact=8&amp;ved=0ahUKEwii--</a:t>
            </a:r>
            <a:r>
              <a:rPr lang="ru-RU" sz="1050" u="sng" dirty="0" smtClean="0">
                <a:hlinkClick r:id="rId8"/>
              </a:rPr>
              <a:t>3s26XSAhVGAZoKHX1xAtAQjRwIBw&amp;url=http%3A%2F%2Farborio.ru%2Fegipetskie-lepeshki-ajsh-baladi-master-klass%2F&amp;psig=AFQjCNEkUbn2OZJmjrA991WlMg0BMFJtew&amp;ust=1487922086382515</a:t>
            </a:r>
            <a:endParaRPr lang="ru-RU" sz="1050" u="sng" dirty="0" smtClean="0"/>
          </a:p>
          <a:p>
            <a:endParaRPr lang="ru-RU" sz="1050" u="sng" dirty="0" smtClean="0"/>
          </a:p>
          <a:p>
            <a:r>
              <a:rPr lang="ru-RU" sz="1050" dirty="0"/>
              <a:t>французские блинчики</a:t>
            </a:r>
          </a:p>
          <a:p>
            <a:r>
              <a:rPr lang="ru-RU" sz="1050" u="sng" dirty="0">
                <a:hlinkClick r:id="rId9"/>
              </a:rPr>
              <a:t>https://www.google.ru/url?sa=i&amp;rct=j&amp;q=&amp;esrc=s&amp;source=images&amp;cd=&amp;cad=rja&amp;uact=8&amp;ved=0ahUKEwjGgLTU3KXSAhXFApoKHdpsDhkQjRwIBw&amp;url=http%3A%2F%2Fcookinsider.ru%2Fbliny-francuzskie&amp;psig=AFQjCNHWfZ9mBN9hnTWsAIgTMKMiQMpMBg&amp;ust=1487922297284179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английские блины</a:t>
            </a:r>
          </a:p>
          <a:p>
            <a:r>
              <a:rPr lang="ru-RU" sz="1050" u="sng" dirty="0">
                <a:hlinkClick r:id="rId10"/>
              </a:rPr>
              <a:t>http://dvegolovi54.ru/pankeyki-recept-s-foto-na-angliyskom/#0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575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8892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индийские блины</a:t>
            </a:r>
          </a:p>
          <a:p>
            <a:r>
              <a:rPr lang="ru-RU" sz="1050" u="sng" dirty="0">
                <a:hlinkClick r:id="rId2"/>
              </a:rPr>
              <a:t>https://www.google.ru/url?sa=i&amp;rct=j&amp;q=&amp;esrc=s&amp;source=images&amp;cd=&amp;cad=rja&amp;uact=8&amp;ved=0ahUKEwiQitep3aXSAhWEZpoKHSK8AHIQjRwIBw&amp;url=http%3A%2F%2Fworld-cuisine.livejournal.com%2Ftag%2F%25D0%2598%25D0%259D%25D0%2594%25D0%2598%25D0%2599%25D0%25A1%25D0%259A%25D0%2590%25D0%25AF%2520%25D0%259A%25D0%25A3%25D0%25A5%25D0%259D%25D0%25AF&amp;psig=AFQjCNEvZsuEMtweK7vtjdebSVNL6fThAw&amp;ust=1487922464579104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баварские блины</a:t>
            </a:r>
          </a:p>
          <a:p>
            <a:r>
              <a:rPr lang="ru-RU" sz="1050" u="sng" dirty="0">
                <a:hlinkClick r:id="rId3"/>
              </a:rPr>
              <a:t>https://www.google.ru/url?sa=i&amp;rct=j&amp;q=&amp;esrc=s&amp;source=images&amp;cd=&amp;cad=rja&amp;uact=8&amp;ved=0ahUKEwj397vi3aXSAhUD1iwKHVNGDLkQjRwIBw&amp;url=http%3A%2F%2Feda.germaniaplus.de%2F2015%2F06%2F11%2Fkaiserschmarrn-korolevskij-vzdor%2F&amp;psig=AFQjCNEnPPo3IbcABC_qQIjuBfEV29D5bw&amp;ust=1487922597211969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эфиопские блины</a:t>
            </a:r>
          </a:p>
          <a:p>
            <a:r>
              <a:rPr lang="ru-RU" sz="1050" u="sng" dirty="0">
                <a:hlinkClick r:id="rId4"/>
              </a:rPr>
              <a:t>https://www.google.ru/url?sa=i&amp;rct=j&amp;q=&amp;esrc=s&amp;source=images&amp;cd=&amp;cad=rja&amp;uact=8&amp;ved=0ahUKEwjy1seh3qXSAhWOKiwKHR2EDvcQjRwIBw&amp;url=http%3A%2F%2Fafroforum.ru%2Fshowthread.php%3F714-JEphiopskaja-kukhnja&amp;psig=AFQjCNFZp6e0rxUdBsuXRxIwZNW9hRNUdg&amp;ust=1487922713359542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сомалийские кукурузные лепешки</a:t>
            </a:r>
          </a:p>
          <a:p>
            <a:r>
              <a:rPr lang="ru-RU" sz="1050" u="sng" dirty="0">
                <a:hlinkClick r:id="rId5"/>
              </a:rPr>
              <a:t>https://www.google.ru/url?sa=i&amp;rct=j&amp;q=&amp;esrc=s&amp;source=images&amp;cd=&amp;cad=rja&amp;uact=8&amp;ved=0ahUKEwiTtdLw3qXSAhUFiywKHQ26BToQjRwIBw&amp;url=https%3A%2F%2Fwww.patee.ru%2Frecipes%2Fbaking%2Fview%2F%3Fid%3D234924&amp;psig=AFQjCNG7hh3CilxzoDqq5dJR2olYyEqevw&amp;ust=1487922863270338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гулянья на масленицу</a:t>
            </a:r>
          </a:p>
          <a:p>
            <a:r>
              <a:rPr lang="ru-RU" sz="1050" u="sng" dirty="0">
                <a:hlinkClick r:id="rId6"/>
              </a:rPr>
              <a:t>https://www.google.ru/url?sa=i&amp;rct=j&amp;q=&amp;esrc=s&amp;source=images&amp;cd=&amp;cad=rja&amp;uact=8&amp;ved=0ahUKEwivie2z4KXSAhUH1SwKHeJPB6oQjRwIBw&amp;url=http%3A%2F%2Fwww.gorod-plus.tv%2Fnavi%2F342.html&amp;psig=AFQjCNHP0Nn4Sc2y9pLYmN_UBc-LY0VgCQ&amp;ust=1487923303592023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катание с горок</a:t>
            </a:r>
          </a:p>
          <a:p>
            <a:r>
              <a:rPr lang="ru-RU" sz="1050" u="sng" dirty="0">
                <a:hlinkClick r:id="rId7"/>
              </a:rPr>
              <a:t>https://www.google.ru/url?sa=i&amp;rct=j&amp;q=&amp;esrc=s&amp;source=images&amp;cd=&amp;cad=rja&amp;uact=8&amp;ved=0ahUKEwjAycWK4aXSAhXFDywKHULDCtoQjRwIBw&amp;url=http%3A%2F%2Fwww.teleport2001.ru%2Fadministraciya-goroda-belogorsk%2F2015-02-05%2F58452-v-belogorske-vyberut-samoe-originalnoe-sredstvo-peredvizheniya-s-maslenichnoy-gorki.html&amp;psig=AFQjCNFHc-HIX3ApI2rNI-WtAUEF3470Ew&amp;ust=1487923485692078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масленица девушки</a:t>
            </a:r>
          </a:p>
          <a:p>
            <a:r>
              <a:rPr lang="ru-RU" sz="1050" u="sng" dirty="0">
                <a:hlinkClick r:id="rId8"/>
              </a:rPr>
              <a:t>https://www.google.ru/url?sa=i&amp;rct=j&amp;q=&amp;esrc=s&amp;source=images&amp;cd=&amp;cad=rja&amp;uact=8&amp;ved=0ahUKEwjBg8bS4aXSAhWBuSwKHShnALUQjRwIBw&amp;url=http%3A%2F%2Fwww.magiclady.net%2Fpubl%2Fjumor_i_razvlechenija%2Fprazdniki%2Fmaslenica_narodnye_primety_tradicii_i_obrjady%2F41-1-0-834&amp;psig=AFQjCNHouCrMju_iWU180nrSQ48rMZDaag&amp;ust=1487923623129072</a:t>
            </a:r>
            <a:endParaRPr lang="ru-RU" sz="1050" dirty="0"/>
          </a:p>
          <a:p>
            <a:endParaRPr lang="ru-RU" sz="1050" dirty="0" smtClean="0"/>
          </a:p>
          <a:p>
            <a:r>
              <a:rPr lang="ru-RU" sz="1050" dirty="0"/>
              <a:t>девки и парни</a:t>
            </a:r>
          </a:p>
          <a:p>
            <a:r>
              <a:rPr lang="ru-RU" sz="1050" u="sng" dirty="0">
                <a:hlinkClick r:id="rId9"/>
              </a:rPr>
              <a:t>https://www.google.ru/url?sa=i&amp;rct=j&amp;q=&amp;esrc=s&amp;source=images&amp;cd=&amp;cad=rja&amp;uact=8&amp;ved=0ahUKEwi57Yuw4qXSAhUKhywKHdChA5IQjRwIBw&amp;url=http%3A%2F%2Fvisitvolga.ru%2Fmaslenitsa-history&amp;psig=AFQjCNFzD145-HkXrcm-XsqwqGR5agvPYg&amp;ust=1487923803726204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481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889248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девки и парни_2</a:t>
            </a:r>
          </a:p>
          <a:p>
            <a:r>
              <a:rPr lang="ru-RU" sz="1050" u="sng" dirty="0">
                <a:hlinkClick r:id="rId2"/>
              </a:rPr>
              <a:t>https://www.google.ru/url?sa=i&amp;rct=j&amp;q=&amp;esrc=s&amp;source=images&amp;cd=&amp;cad=rja&amp;uact=8&amp;ved=0ahUKEwj1yufW4qXSAhUCBiwKHbE6DwgQjRwIBw&amp;url=http%3A%2F%2Fhronika.info%2Ffotoreportazhi%2F48118-maslenica-den-vtoroy-zaigryshi-ili-kak-pravilno-vybrat-muzha-foto.html&amp;psig=AFQjCNFzD145-HkXrcm-XsqwqGR5agvPYg&amp;ust=1487923803726204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к теще на блины</a:t>
            </a:r>
          </a:p>
          <a:p>
            <a:r>
              <a:rPr lang="ru-RU" sz="1050" u="sng" dirty="0">
                <a:hlinkClick r:id="rId3"/>
              </a:rPr>
              <a:t>https://www.google.ru/url?sa=i&amp;rct=j&amp;q=&amp;esrc=s&amp;source=images&amp;cd=&amp;cad=rja&amp;uact=8&amp;ved=0ahUKEwiv1ZDi5aXSAhUrJpoKHToOAboQjRwIBw&amp;url=http%3A%2F%2Fvelikij-post.ru%2Fkalendar-posta%2Fk-teshhe-na-bliny-v-kakoj-den-hodyat.html&amp;psig=AFQjCNGZ1d5vyITQ4jFknJ7LjszbI54SsQ&amp;ust=1487924700104509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игры</a:t>
            </a:r>
          </a:p>
          <a:p>
            <a:r>
              <a:rPr lang="ru-RU" sz="1050" u="sng" dirty="0">
                <a:hlinkClick r:id="rId4"/>
              </a:rPr>
              <a:t>https://www.google.ru/url?sa=i&amp;rct=j&amp;q=&amp;esrc=s&amp;source=images&amp;cd=&amp;cad=rja&amp;uact=8&amp;ved=0ahUKEwiT4YLh5qXSAhUkOJoKHS5zAEIQjRwIBw&amp;url=http%3A%2F%2Fzarechye.org%2Fnews%2F%3Fid%3D36654&amp;psig=AFQjCNFGJDxan__N06cQlvZCH7PqoTxxvw&amp;ust=1487924926376177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кулачный бой</a:t>
            </a:r>
          </a:p>
          <a:p>
            <a:r>
              <a:rPr lang="ru-RU" sz="1050" u="sng" dirty="0">
                <a:hlinkClick r:id="rId5"/>
              </a:rPr>
              <a:t>http://cdn.fishki.net/upload/post/201602/24/1861202/8174999475d092ac74eb78c79aed0631.jpg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тещины вечерки</a:t>
            </a:r>
          </a:p>
          <a:p>
            <a:r>
              <a:rPr lang="ru-RU" sz="1050" u="sng" dirty="0">
                <a:hlinkClick r:id="rId6"/>
              </a:rPr>
              <a:t>https://www.google.ru/url?sa=i&amp;rct=j&amp;q=&amp;esrc=s&amp;source=images&amp;cd=&amp;cad=rja&amp;uact=8&amp;ved=0ahUKEwiJ4qX16aXSAhUiJJoKHcUCBRsQjRwIBw&amp;url=http%3A%2F%2Fvesnabliny.ru%2Ffoto%2Fteshhiny-vecherki-kartinki.html&amp;psig=AFQjCNH7sj4IIt4YDpiKSQRsDAUtBoSvvg&amp;ust=1487925815777640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хоровод у блина</a:t>
            </a:r>
          </a:p>
          <a:p>
            <a:r>
              <a:rPr lang="ru-RU" sz="1050" u="sng" dirty="0">
                <a:hlinkClick r:id="rId7"/>
              </a:rPr>
              <a:t>https://www.google.ru/url?sa=i&amp;rct=j&amp;q=&amp;esrc=s&amp;source=images&amp;cd=&amp;cad=rja&amp;uact=8&amp;ved=0ahUKEwi4tKCT66XSAhUBhSwKHQRdD3kQjRwIBw&amp;url=http%3A%2F%2Fwww.liveinternet.ru%2Fusers%2Fzapytay%2Fpost206297671%2F&amp;psig=AFQjCNH7sj4IIt4YDpiKSQRsDAUtBoSvvg&amp;ust=1487925815777640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 err="1"/>
              <a:t>золовкины</a:t>
            </a:r>
            <a:r>
              <a:rPr lang="ru-RU" sz="1050" dirty="0"/>
              <a:t> посиделки</a:t>
            </a:r>
          </a:p>
          <a:p>
            <a:r>
              <a:rPr lang="ru-RU" sz="1050" u="sng" dirty="0">
                <a:hlinkClick r:id="rId8"/>
              </a:rPr>
              <a:t>https://www.google.ru/url?sa=i&amp;rct=j&amp;q=&amp;esrc=s&amp;source=images&amp;cd=&amp;cad=rja&amp;uact=8&amp;ved=0ahUKEwihsLjM66XSAhXlKJoKHdapCdQQjRwIBw&amp;url=http%3A%2F%2Fwww.playcast.ru%2Fview%2F9667788%2F24f5b08cfd3994d8edf2e31bce1d10be299116f8pl&amp;psig=AFQjCNExE9-k45XFnWVEjkQqJs_en7gA7Q&amp;ust=1487926309465941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 err="1"/>
              <a:t>золовкины</a:t>
            </a:r>
            <a:r>
              <a:rPr lang="ru-RU" sz="1050" dirty="0"/>
              <a:t> посиделки_2</a:t>
            </a:r>
          </a:p>
          <a:p>
            <a:r>
              <a:rPr lang="ru-RU" sz="1050" u="sng" dirty="0">
                <a:hlinkClick r:id="rId9"/>
              </a:rPr>
              <a:t>https://www.google.ru/url?sa=i&amp;rct=j&amp;q=&amp;esrc=s&amp;source=images&amp;cd=&amp;</a:t>
            </a:r>
            <a:r>
              <a:rPr lang="ru-RU" sz="1050" u="sng" dirty="0" smtClean="0">
                <a:hlinkClick r:id="rId9"/>
              </a:rPr>
              <a:t>cad=rja&amp;uact=8&amp;ved=0ahUKEwjG18zB7KXSAhWsPZoKHVE9AdkQjRwIBw&amp;url=http%3A%2F%2Fwww.tarhany.ru%2Fmediagallery%2Fphoto%2F99&amp;psig=AFQjCNExE9-k45XFnWVEjkQqJs_en7gA7Q&amp;ust=1487926309465941</a:t>
            </a:r>
            <a:endParaRPr lang="ru-RU" sz="1050" u="sng" dirty="0" smtClean="0"/>
          </a:p>
          <a:p>
            <a:endParaRPr lang="ru-RU" sz="1050" u="sng" dirty="0"/>
          </a:p>
          <a:p>
            <a:r>
              <a:rPr lang="ru-RU" sz="1050" dirty="0"/>
              <a:t>самовар с подносом</a:t>
            </a:r>
          </a:p>
          <a:p>
            <a:r>
              <a:rPr lang="ru-RU" sz="1050" u="sng" dirty="0">
                <a:hlinkClick r:id="rId10"/>
              </a:rPr>
              <a:t>https://www.google.ru/url?sa=i&amp;rct=j&amp;q=&amp;esrc=s&amp;source=images&amp;cd=&amp;cad=rja&amp;uact=8&amp;ved=0ahUKEwiKmraw7qXSAhXDEywKHb25D18QjRwIBw&amp;url=http%3A%2F%2Fwww.liveinternet.ru%2Fusers%2F5031314%2Fpost344725602%2F&amp;psig=AFQjCNFyhJDmuzW6m5MPlS9ImXczWGX7-A&amp;ust=1487927052870187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прощеное воскресенье</a:t>
            </a:r>
          </a:p>
          <a:p>
            <a:r>
              <a:rPr lang="ru-RU" sz="1050" u="sng" dirty="0">
                <a:hlinkClick r:id="rId11"/>
              </a:rPr>
              <a:t>https://www.google.ru/url?sa=i&amp;rct=j&amp;q=&amp;esrc=s&amp;source=images&amp;cd=&amp;cad=rja&amp;uact=8&amp;ved=0ahUKEwjhqcfu76XSAhXGhiwKHRNKCIwQjRwIBw&amp;url=http%3A%2F%2Ffb.ru%2Farticle%2F142791%2Fpochemu-maslenitsa-nazyivaetsya-maslenitsey-istoriya-prazdnika-maslenitsa&amp;psig=AFQjCNGqq7amU-1uc2ETPjRX7QDrMRJmZA&amp;ust=1487927342036499</a:t>
            </a:r>
            <a:endParaRPr lang="ru-RU" sz="1050" dirty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8981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889248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петушок</a:t>
            </a:r>
          </a:p>
          <a:p>
            <a:r>
              <a:rPr lang="ru-RU" sz="1050" u="sng" dirty="0">
                <a:hlinkClick r:id="rId2"/>
              </a:rPr>
              <a:t>https://www.google.ru/url?sa=i&amp;rct=j&amp;q=&amp;esrc=s&amp;source=images&amp;cd=&amp;cad=rja&amp;uact=8&amp;ved=0ahUKEwj0m7uc8aXSAhWGKJoKHfeZDCkQjRwIBw&amp;url=http%3A%2F%2Fwww.bolshoyvopros.ru%2Fquestions%2F1297311-kak-narisovat-novyj-god-2017-simvol-petuha-karandashom-ili-kraskami.html&amp;psig=AFQjCNFvy-TiKM7wrsl49_fT0sX9JBhgeQ&amp;ust=1487927811046868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человек с мешком</a:t>
            </a:r>
          </a:p>
          <a:p>
            <a:r>
              <a:rPr lang="ru-RU" sz="1050" u="sng" dirty="0">
                <a:hlinkClick r:id="rId3"/>
              </a:rPr>
              <a:t>https://www.google.ru/url?sa=i&amp;rct=j&amp;q=&amp;esrc=s&amp;source=images&amp;cd=&amp;cad=rja&amp;uact=8&amp;ved=0ahUKEwjns5vl8qXSAhXFjywKHaBsAj4QjRwIBw&amp;url=http%3A%2F%2Fserdce-ponimaet.livejournal.com%2F4694.html&amp;psig=AFQjCNGkwmnCPCpMteE1-GbIGmEaduqlqg&amp;ust=1487928210120773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веник</a:t>
            </a:r>
          </a:p>
          <a:p>
            <a:r>
              <a:rPr lang="ru-RU" sz="1050" u="sng" dirty="0">
                <a:hlinkClick r:id="rId4"/>
              </a:rPr>
              <a:t>https://www.google.ru/url?sa=i&amp;rct=j&amp;q=&amp;esrc=s&amp;source=images&amp;cd=&amp;cad=rja&amp;uact=8&amp;ved=0ahUKEwjnhae89KXSAhVDjCwKHd4oDWIQjRwIBw&amp;url=http%3A%2F%2Fwww.domashniy-comfort.ru%2Fhandmade%2F195-umeniya%2F640-venik.html&amp;psig=AFQjCNFJyK690j031hCUBaR9bBOzqxJt2Q&amp;ust=1487928601929831</a:t>
            </a:r>
            <a:endParaRPr lang="ru-RU" sz="1050" dirty="0"/>
          </a:p>
          <a:p>
            <a:r>
              <a:rPr lang="ru-RU" sz="1050" dirty="0"/>
              <a:t> </a:t>
            </a:r>
          </a:p>
          <a:p>
            <a:r>
              <a:rPr lang="ru-RU" sz="1050" dirty="0"/>
              <a:t>информация с сайтов</a:t>
            </a:r>
          </a:p>
          <a:p>
            <a:r>
              <a:rPr lang="ru-RU" sz="1050" dirty="0"/>
              <a:t>1.  Субботний Рамблер </a:t>
            </a:r>
            <a:r>
              <a:rPr lang="ru-RU" sz="1050" u="sng" dirty="0">
                <a:hlinkClick r:id="rId5"/>
              </a:rPr>
              <a:t>https://weekend.rambler.ru/food/bliny-recepty-istoriya-i-tradicii-2017-02-20/</a:t>
            </a:r>
            <a:endParaRPr lang="ru-RU" sz="1050" dirty="0"/>
          </a:p>
          <a:p>
            <a:r>
              <a:rPr lang="ru-RU" sz="1050" dirty="0"/>
              <a:t>2. Аргумент и факты  </a:t>
            </a:r>
            <a:r>
              <a:rPr lang="ru-RU" sz="1050" u="sng" dirty="0">
                <a:hlinkClick r:id="rId6"/>
              </a:rPr>
              <a:t>http://www.aif.ru/lent_easter/aboutlent-easter/1110679</a:t>
            </a:r>
            <a:endParaRPr lang="ru-RU" sz="1050" dirty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656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004196" cy="1948786"/>
            <a:chOff x="-108520" y="-27384"/>
            <a:chExt cx="8004196" cy="1948786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34960" y="170080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yrillicOld" pitchFamily="2" charset="0"/>
              </a:rPr>
              <a:t>На </a:t>
            </a:r>
            <a:r>
              <a:rPr lang="ru-RU" sz="2400" dirty="0">
                <a:latin typeface="CyrillicOld" pitchFamily="2" charset="0"/>
              </a:rPr>
              <a:t>Масленой неделе по православному обычаю мясного уже не едят, а молочные продукты должны подкрепить народ перед долгим постом — вот и пекут блины масленые. </a:t>
            </a:r>
          </a:p>
        </p:txBody>
      </p:sp>
      <p:pic>
        <p:nvPicPr>
          <p:cNvPr id="13314" name="Picture 2" descr="Картинки по запросу масленица векторный клипа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9" y="2700790"/>
            <a:ext cx="4157274" cy="41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масленица векторный клипар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08" y="2700790"/>
            <a:ext cx="4139953" cy="413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27384"/>
            <a:ext cx="8998414" cy="6885384"/>
            <a:chOff x="-108520" y="-27384"/>
            <a:chExt cx="8998414" cy="6885384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Картинки по запросу масленица векторный клипарт"/>
            <p:cNvPicPr>
              <a:picLocks noChangeAspect="1" noChangeArrowheads="1" noCrop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437112"/>
              <a:ext cx="2157654" cy="2420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742834" y="86505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История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БЛИНА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29" y="1628800"/>
            <a:ext cx="9108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yrillicOld" pitchFamily="2" charset="0"/>
              </a:rPr>
              <a:t>    Существует </a:t>
            </a:r>
            <a:r>
              <a:rPr lang="ru-RU" sz="2800" dirty="0">
                <a:latin typeface="CyrillicOld" pitchFamily="2" charset="0"/>
              </a:rPr>
              <a:t>несколько версий о том, как блины появились </a:t>
            </a:r>
            <a:r>
              <a:rPr lang="ru-RU" sz="2800" dirty="0" smtClean="0">
                <a:latin typeface="CyrillicOld" pitchFamily="2" charset="0"/>
              </a:rPr>
              <a:t>в </a:t>
            </a:r>
            <a:r>
              <a:rPr lang="ru-RU" sz="2800" dirty="0">
                <a:latin typeface="CyrillicOld" pitchFamily="2" charset="0"/>
              </a:rPr>
              <a:t>русской </a:t>
            </a:r>
            <a:r>
              <a:rPr lang="ru-RU" sz="2800" dirty="0" smtClean="0">
                <a:latin typeface="CyrillicOld" pitchFamily="2" charset="0"/>
              </a:rPr>
              <a:t>кухне:</a:t>
            </a:r>
            <a:endParaRPr lang="ru-RU" sz="2800" dirty="0"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03" y="2731653"/>
            <a:ext cx="886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yrillicOld" pitchFamily="2" charset="0"/>
              </a:rPr>
              <a:t>1. </a:t>
            </a:r>
            <a:r>
              <a:rPr lang="ru-RU" sz="2800" dirty="0" smtClean="0">
                <a:latin typeface="CyrillicOld" pitchFamily="2" charset="0"/>
              </a:rPr>
              <a:t>Блюдо </a:t>
            </a:r>
            <a:r>
              <a:rPr lang="ru-RU" sz="2800" dirty="0">
                <a:latin typeface="CyrillicOld" pitchFamily="2" charset="0"/>
              </a:rPr>
              <a:t>изобрели случайно: поджарился овсяный </a:t>
            </a:r>
            <a:r>
              <a:rPr lang="ru-RU" sz="2800" dirty="0" smtClean="0">
                <a:latin typeface="CyrillicOld" pitchFamily="2" charset="0"/>
              </a:rPr>
              <a:t>кисель.</a:t>
            </a:r>
            <a:endParaRPr lang="ru-RU" sz="2800" dirty="0">
              <a:latin typeface="Cyrillic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775" y="3501008"/>
            <a:ext cx="6418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CyrillicOld" pitchFamily="2" charset="0"/>
              </a:rPr>
              <a:t>2. </a:t>
            </a:r>
            <a:r>
              <a:rPr lang="ru-RU" sz="2800" dirty="0" smtClean="0">
                <a:latin typeface="CyrillicOld" pitchFamily="2" charset="0"/>
              </a:rPr>
              <a:t>Историк </a:t>
            </a:r>
            <a:r>
              <a:rPr lang="ru-RU" sz="2800" dirty="0">
                <a:latin typeface="CyrillicOld" pitchFamily="2" charset="0"/>
              </a:rPr>
              <a:t>и кулинарный исследователь Вильям </a:t>
            </a:r>
            <a:r>
              <a:rPr lang="ru-RU" sz="2800" dirty="0" err="1">
                <a:latin typeface="CyrillicOld" pitchFamily="2" charset="0"/>
              </a:rPr>
              <a:t>Похлебкин</a:t>
            </a:r>
            <a:r>
              <a:rPr lang="ru-RU" sz="2800" dirty="0">
                <a:latin typeface="CyrillicOld" pitchFamily="2" charset="0"/>
              </a:rPr>
              <a:t> считал, что блины в русской кухне появились еще до IХ века. На стоянке восточных славян кривичей около озера Ильмень археологи нашли фрагменты плоских блюд, в которых наши предки могли хранить блины</a:t>
            </a:r>
            <a:r>
              <a:rPr lang="ru-RU" sz="2800" dirty="0" smtClean="0">
                <a:latin typeface="CyrillicOld" pitchFamily="2" charset="0"/>
              </a:rPr>
              <a:t>.</a:t>
            </a:r>
            <a:endParaRPr lang="ru-RU" sz="2800" dirty="0">
              <a:latin typeface="Cyrillic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08520" y="-99392"/>
            <a:ext cx="8004196" cy="1948786"/>
            <a:chOff x="-108520" y="-27384"/>
            <a:chExt cx="8004196" cy="1948786"/>
          </a:xfrm>
        </p:grpSpPr>
        <p:pic>
          <p:nvPicPr>
            <p:cNvPr id="2050" name="Picture 2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99792" y="112062"/>
              <a:ext cx="5195884" cy="73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Картинки по запросу масленица векторный клипар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-27384"/>
              <a:ext cx="3851354" cy="1948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742834" y="865059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История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БЛИНА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29" y="1484784"/>
            <a:ext cx="9108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yrillicOld" pitchFamily="2" charset="0"/>
              </a:rPr>
              <a:t>    Существует </a:t>
            </a:r>
            <a:r>
              <a:rPr lang="ru-RU" sz="2400" dirty="0">
                <a:latin typeface="CyrillicOld" pitchFamily="2" charset="0"/>
              </a:rPr>
              <a:t>несколько версий о том, как блины появились </a:t>
            </a:r>
            <a:r>
              <a:rPr lang="ru-RU" sz="2400" dirty="0" smtClean="0">
                <a:latin typeface="CyrillicOld" pitchFamily="2" charset="0"/>
              </a:rPr>
              <a:t>в </a:t>
            </a:r>
            <a:r>
              <a:rPr lang="ru-RU" sz="2400" dirty="0">
                <a:latin typeface="CyrillicOld" pitchFamily="2" charset="0"/>
              </a:rPr>
              <a:t>русской </a:t>
            </a:r>
            <a:r>
              <a:rPr lang="ru-RU" sz="2400" dirty="0" smtClean="0">
                <a:latin typeface="CyrillicOld" pitchFamily="2" charset="0"/>
              </a:rPr>
              <a:t>кухне:</a:t>
            </a:r>
            <a:endParaRPr lang="ru-RU" sz="2400" dirty="0"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" y="2643267"/>
            <a:ext cx="48107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CyrillicOld" pitchFamily="2" charset="0"/>
              </a:rPr>
              <a:t>3</a:t>
            </a:r>
            <a:r>
              <a:rPr lang="ru-RU" sz="2400" dirty="0" smtClean="0">
                <a:solidFill>
                  <a:srgbClr val="FF0000"/>
                </a:solidFill>
                <a:latin typeface="CyrillicOld" pitchFamily="2" charset="0"/>
              </a:rPr>
              <a:t>. </a:t>
            </a:r>
            <a:r>
              <a:rPr lang="ru-RU" sz="2400" dirty="0">
                <a:latin typeface="CyrillicOld" pitchFamily="2" charset="0"/>
              </a:rPr>
              <a:t>Веками в России пекли блины из самой разной муки: пшеничные, ячневые, овсяные, пшенные, ржаные, чечевичные, гороховые и даже льняные. Главное — крупу перемолоть. По одной из версий, с этим и связано название блюда: первоначально «</a:t>
            </a:r>
            <a:r>
              <a:rPr lang="ru-RU" sz="2400" dirty="0" err="1">
                <a:latin typeface="CyrillicOld" pitchFamily="2" charset="0"/>
              </a:rPr>
              <a:t>млин</a:t>
            </a:r>
            <a:r>
              <a:rPr lang="ru-RU" sz="2400" dirty="0">
                <a:latin typeface="CyrillicOld" pitchFamily="2" charset="0"/>
              </a:rPr>
              <a:t>» возникло от глагола «молоть». </a:t>
            </a:r>
          </a:p>
        </p:txBody>
      </p:sp>
      <p:pic>
        <p:nvPicPr>
          <p:cNvPr id="16386" name="Picture 2" descr="Картинки по запросу готовить блины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2375" y="2636911"/>
            <a:ext cx="4164707" cy="369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5480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3438" y="80274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История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БЛИНА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19264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yrillicOld" pitchFamily="2" charset="0"/>
              </a:rPr>
              <a:t>Популярным блюдом на Руси были блины из гречишной муки. По традиционным рецептам их пекут и сегодня, например в Брянской области. В селе </a:t>
            </a:r>
            <a:r>
              <a:rPr lang="ru-RU" sz="2400" dirty="0" err="1" smtClean="0">
                <a:latin typeface="CyrillicOld" pitchFamily="2" charset="0"/>
              </a:rPr>
              <a:t>Крыжино</a:t>
            </a:r>
            <a:r>
              <a:rPr lang="ru-RU" sz="2400" dirty="0" smtClean="0">
                <a:latin typeface="CyrillicOld" pitchFamily="2" charset="0"/>
              </a:rPr>
              <a:t> в начале Масленой недели блюдо готовят из гречневой муки и других круп, а Прощеное воскресенье встречают уже блинами пшеничными. </a:t>
            </a:r>
            <a:endParaRPr lang="ru-RU" sz="2400" dirty="0">
              <a:latin typeface="CyrillicOld" pitchFamily="2" charset="0"/>
            </a:endParaRPr>
          </a:p>
        </p:txBody>
      </p:sp>
      <p:pic>
        <p:nvPicPr>
          <p:cNvPr id="17410" name="Picture 2" descr="Картинки по запросу готовить бл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74" y="3335055"/>
            <a:ext cx="6379756" cy="338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54807"/>
            <a:ext cx="5195884" cy="7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3438" y="80274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История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illicOld" pitchFamily="2" charset="0"/>
              </a:rPr>
              <a:t> БЛИНА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yrillic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19264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yrillicOld" pitchFamily="2" charset="0"/>
              </a:rPr>
              <a:t>Блины с «припеком» можно считать настоящими родственниками пиццы. В качестве «припёка» можно использовать самые разные продукты: обжаренный лук, тушеную рыбу, яйца, яблоки, грибы, мясо.</a:t>
            </a:r>
            <a:endParaRPr lang="ru-RU" sz="2400" dirty="0">
              <a:latin typeface="CyrillicOld" pitchFamily="2" charset="0"/>
            </a:endParaRPr>
          </a:p>
        </p:txBody>
      </p:sp>
      <p:pic>
        <p:nvPicPr>
          <p:cNvPr id="18434" name="Picture 2" descr="Картинки по запросу пицц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4503230" cy="450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и по запросу блин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2868" y="2434570"/>
            <a:ext cx="4353754" cy="44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1242</Words>
  <Application>Microsoft Office PowerPoint</Application>
  <PresentationFormat>Экран (4:3)</PresentationFormat>
  <Paragraphs>248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Ершова</dc:creator>
  <cp:lastModifiedBy>Елена Ершова</cp:lastModifiedBy>
  <cp:revision>93</cp:revision>
  <dcterms:created xsi:type="dcterms:W3CDTF">2017-02-23T05:24:21Z</dcterms:created>
  <dcterms:modified xsi:type="dcterms:W3CDTF">2017-02-23T09:48:41Z</dcterms:modified>
</cp:coreProperties>
</file>