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9" r:id="rId3"/>
    <p:sldId id="259" r:id="rId4"/>
    <p:sldId id="270" r:id="rId5"/>
    <p:sldId id="260" r:id="rId6"/>
    <p:sldId id="261" r:id="rId7"/>
    <p:sldId id="272" r:id="rId8"/>
    <p:sldId id="262" r:id="rId9"/>
    <p:sldId id="263" r:id="rId10"/>
    <p:sldId id="264" r:id="rId11"/>
    <p:sldId id="279" r:id="rId12"/>
    <p:sldId id="274" r:id="rId13"/>
    <p:sldId id="265" r:id="rId14"/>
    <p:sldId id="266" r:id="rId15"/>
    <p:sldId id="276" r:id="rId16"/>
    <p:sldId id="267" r:id="rId17"/>
    <p:sldId id="277" r:id="rId18"/>
    <p:sldId id="283" r:id="rId19"/>
    <p:sldId id="285" r:id="rId20"/>
    <p:sldId id="268" r:id="rId21"/>
    <p:sldId id="284" r:id="rId22"/>
    <p:sldId id="286" r:id="rId23"/>
    <p:sldId id="287" r:id="rId24"/>
    <p:sldId id="28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A11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A1DBD-3BF2-4DCE-A0D5-F199A018A74B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513F8-0C1F-4AE7-A9AA-60FDD8FA2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513F8-0C1F-4AE7-A9AA-60FDD8FA2B4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513F8-0C1F-4AE7-A9AA-60FDD8FA2B4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E1500-530B-4D17-871F-C5055ADE7679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5000636"/>
            <a:ext cx="4429156" cy="1500198"/>
          </a:xfrm>
        </p:spPr>
        <p:txBody>
          <a:bodyPr>
            <a:normAutofit/>
          </a:bodyPr>
          <a:lstStyle/>
          <a:p>
            <a:pPr algn="r"/>
            <a:endParaRPr lang="ru-RU" sz="20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r"/>
            <a:endParaRPr lang="ru-RU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214554"/>
            <a:ext cx="8572592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Блокада Ленинграда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сентября 1941 - 27 января 1944 </a:t>
            </a:r>
            <a:endParaRPr lang="ru-RU" sz="44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1"/>
            <a:ext cx="8715436" cy="2286016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связи с прекращением связи с Большой землей особое значение приобрела дорога через Ладожское озеро, ставшая легендарной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"Дорогой Жизни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''Дорога жизни''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54"/>
            <a:ext cx="9144000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Наступил ноябрь Ладога стала понемногу затягиваться льдом. К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 ноября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толщина льда достигла 100 мм, что было недостаточно для открытия движения.</a:t>
            </a:r>
          </a:p>
          <a:p>
            <a:pPr algn="ctr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Все ждали морозов…</a:t>
            </a:r>
          </a:p>
          <a:p>
            <a:pPr algn="ctr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Работники дорожной службы ежедневно измеряли толщину льда на всём озере, но были не в силах ускорить его нарастание. </a:t>
            </a:r>
          </a:p>
          <a:p>
            <a:pPr algn="ctr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ноября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толщина льда достигла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180 мм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На лёд вышли конные обозы… 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age"/>
          <p:cNvPicPr>
            <a:picLocks noChangeAspect="1" noChangeArrowheads="1"/>
          </p:cNvPicPr>
          <p:nvPr/>
        </p:nvPicPr>
        <p:blipFill>
          <a:blip r:embed="rId2">
            <a:lum bright="-12000" contrast="-18000"/>
          </a:blip>
          <a:srcRect/>
          <a:stretch>
            <a:fillRect/>
          </a:stretch>
        </p:blipFill>
        <p:spPr bwMode="auto">
          <a:xfrm>
            <a:off x="285720" y="214290"/>
            <a:ext cx="8572528" cy="642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3571900" cy="6429420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марта 1942 </a:t>
            </a:r>
            <a:r>
              <a:rPr lang="ru-RU" dirty="0"/>
              <a:t>было принято решение об </a:t>
            </a:r>
            <a:r>
              <a:rPr lang="ru-RU" dirty="0" smtClean="0"/>
              <a:t>очистке </a:t>
            </a:r>
            <a:r>
              <a:rPr lang="ru-RU" dirty="0"/>
              <a:t>города от завалов снега, льда, </a:t>
            </a:r>
            <a:r>
              <a:rPr lang="ru-RU" dirty="0" smtClean="0"/>
              <a:t>грязи, трупов</a:t>
            </a:r>
            <a:r>
              <a:rPr lang="ru-RU" dirty="0"/>
              <a:t>, и уже к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апреля </a:t>
            </a:r>
            <a:r>
              <a:rPr lang="ru-RU" dirty="0"/>
              <a:t>город был приведен в порядок силами изможденных ленинградцев и солдат местного гарнизона.</a:t>
            </a:r>
          </a:p>
        </p:txBody>
      </p:sp>
      <p:pic>
        <p:nvPicPr>
          <p:cNvPr id="4" name="Picture 3" descr="vo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0"/>
            <a:ext cx="3600473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Picture 2" descr="kladbish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6635" y="3071810"/>
            <a:ext cx="2457365" cy="350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6" name="Picture 5" descr="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4269514"/>
            <a:ext cx="4087344" cy="258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3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В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следующую блокадную зиму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1942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1943 положение осажденного Ленинграда значительно улучшилось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ходил общественный транспорт,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работали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предприятия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открылись школы, кинотеатры, действовали водопровод и канализация,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работали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городские бани и т.д.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lokada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20000" contrast="-40000"/>
          </a:blip>
          <a:srcRect/>
          <a:stretch>
            <a:fillRect/>
          </a:stretch>
        </p:blipFill>
        <p:spPr bwMode="auto">
          <a:xfrm>
            <a:off x="0" y="0"/>
            <a:ext cx="9358346" cy="689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Обороной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 руководил вначале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К.Е.Ворошилов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после его отстранения —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Жуков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Хозяйственной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стороной занимался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Косыгин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который фактически заменил первого секретаря Ленинградского обкома ВКП(б) 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А.А.Жданова.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Именно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Косыгин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организовывал движение на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"Дороге жизни"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улаживал разногласия гражданских и военных властей.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92417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357158" y="4429132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К.Е.Ворошилов</a:t>
            </a:r>
            <a:endParaRPr lang="ru-RU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214554"/>
            <a:ext cx="300039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1" name="TextBox 10"/>
          <p:cNvSpPr txBox="1"/>
          <p:nvPr/>
        </p:nvSpPr>
        <p:spPr>
          <a:xfrm>
            <a:off x="6143636" y="5929330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Г.К.Жуков</a:t>
            </a:r>
            <a:endParaRPr lang="ru-RU" sz="2400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714356"/>
            <a:ext cx="2867028" cy="390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7" name="TextBox 16"/>
          <p:cNvSpPr txBox="1"/>
          <p:nvPr/>
        </p:nvSpPr>
        <p:spPr>
          <a:xfrm>
            <a:off x="3571868" y="4429132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А.Н.Косыгин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Снятие блокады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643051"/>
          <a:ext cx="8572560" cy="29260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286280"/>
                <a:gridCol w="4286280"/>
              </a:tblGrid>
              <a:tr h="258711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</a:rPr>
                        <a:t>Жертвы Блокады Ленинграда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71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</a:rPr>
                        <a:t>От голода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u="sng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640 тыс.человек</a:t>
                      </a:r>
                      <a:endParaRPr lang="ru-RU" sz="2400" b="1" i="1" u="sng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5871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</a:rPr>
                        <a:t>От боевых действий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235 тыс.человек</a:t>
                      </a:r>
                      <a:endParaRPr lang="ru-RU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22413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u="sng" dirty="0" smtClean="0">
                          <a:solidFill>
                            <a:schemeClr val="bg1"/>
                          </a:solidFill>
                          <a:effectLst/>
                        </a:rPr>
                        <a:t>27 января 1944г.</a:t>
                      </a:r>
                      <a:r>
                        <a:rPr lang="ru-RU" sz="24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Блокада была окончательно прорвана. В городе к этому времени оставалось 500 тысяч жителей – в 5 раз меньше чем в начале блокады. Блокада Ленинграда стала самой кровопролитной осадой в истории человечества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2" y="4518034"/>
            <a:ext cx="3143238" cy="233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643446"/>
            <a:ext cx="3123175" cy="200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09154"/>
            <a:ext cx="3048008" cy="214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Воспоминания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504351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«В этот день люди кричали от радости…»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Виктория </a:t>
            </a:r>
            <a:r>
              <a:rPr lang="ru-RU" dirty="0" err="1" smtClean="0"/>
              <a:t>Работнова</a:t>
            </a:r>
            <a:r>
              <a:rPr lang="ru-RU" dirty="0" smtClean="0"/>
              <a:t>, «Мой район»</a:t>
            </a:r>
          </a:p>
          <a:p>
            <a:pPr>
              <a:buNone/>
            </a:pPr>
            <a:r>
              <a:rPr lang="ru-RU" dirty="0" smtClean="0"/>
              <a:t>«После прорыва блокады нас послали на лесозаготовки – надо было обеспечить город топливом. Ну, а 27 января 1944 года мы встретили в Ленинграде. Не передать словами, что мы тогда чувствовали. Люди на улицах кричали от радости, обнимались, целовались, обменивались адресами».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работы: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Окружение Ленинграда</a:t>
            </a:r>
          </a:p>
          <a:p>
            <a:pPr>
              <a:buFont typeface="Wingdings" pitchFamily="2" charset="2"/>
              <a:buChar char="§"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во время Блокады</a:t>
            </a:r>
          </a:p>
          <a:p>
            <a:pPr>
              <a:buFont typeface="Wingdings" pitchFamily="2" charset="2"/>
              <a:buChar char="§"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Снятие блокады с города</a:t>
            </a:r>
          </a:p>
          <a:p>
            <a:pPr>
              <a:buFont typeface="Wingdings" pitchFamily="2" charset="2"/>
              <a:buChar char="§"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Воспоминая</a:t>
            </a:r>
          </a:p>
          <a:p>
            <a:pPr>
              <a:buFont typeface="Wingdings" pitchFamily="2" charset="2"/>
              <a:buChar char="§"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Таня Савичева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«Город - Герой»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Приказом Верховного Главнокомандующего от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мая 1945 года </a:t>
            </a:r>
            <a:r>
              <a:rPr lang="ru-RU" dirty="0" smtClean="0">
                <a:solidFill>
                  <a:srgbClr val="002060"/>
                </a:solidFill>
              </a:rPr>
              <a:t>Ленинград вместе с Москвой, Сталинградом, Севастополем и Одессой был назван городом-героем за героизм и мужество, проявленные жителями города во время блокады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8 мая 1965 </a:t>
            </a:r>
            <a:r>
              <a:rPr lang="ru-RU" dirty="0" smtClean="0">
                <a:solidFill>
                  <a:srgbClr val="002060"/>
                </a:solidFill>
              </a:rPr>
              <a:t>года Указом Президиума Верховного Совета СССР Город-герой Ленинград был награждён орденом Ленина и медалью «Золотая Звезда».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>
            <a:off x="0" y="1000108"/>
            <a:ext cx="5357818" cy="4286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85720" y="5357826"/>
            <a:ext cx="4357718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Памятник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в честь разрыва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блокады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Ленинграда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!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6811" y="1000108"/>
            <a:ext cx="4167189" cy="45005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715008" y="5572140"/>
            <a:ext cx="3071802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Памятник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героическим защитникам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блокадного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Ленинграда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048125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214282" y="6000768"/>
            <a:ext cx="4000528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 Ярославле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памятник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жертвам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блокадного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Ленинграда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14290"/>
            <a:ext cx="4143404" cy="5738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4857752" y="6000768"/>
            <a:ext cx="4071966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Памятник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детям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блокадного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Ленинграда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(Ярославль).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28641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     С </a:t>
            </a:r>
            <a:r>
              <a:rPr lang="ru-RU" sz="3600" dirty="0">
                <a:solidFill>
                  <a:schemeClr val="tx1"/>
                </a:solidFill>
              </a:rPr>
              <a:t>началом Великой Отечественной войны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июня 1941 </a:t>
            </a:r>
            <a:r>
              <a:rPr lang="ru-RU" sz="3600" dirty="0">
                <a:solidFill>
                  <a:schemeClr val="tx1"/>
                </a:solidFill>
              </a:rPr>
              <a:t>удар в направлении Ленинграда был поручен группе немецких армий "Север", которые должны были уничтожить части Красной армии в Прибалтике, захватить военно-морские базы на Балтийском море и к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июля </a:t>
            </a:r>
            <a:r>
              <a:rPr lang="ru-RU" sz="3600" dirty="0">
                <a:solidFill>
                  <a:schemeClr val="tx1"/>
                </a:solidFill>
              </a:rPr>
              <a:t>овладеть Ленинградом</a:t>
            </a:r>
            <a:r>
              <a:rPr lang="ru-RU" sz="3600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214290"/>
            <a:ext cx="8715436" cy="11079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Окружение Ленинграда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941_l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14290"/>
            <a:ext cx="6786610" cy="633440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214290"/>
            <a:ext cx="8715436" cy="60939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июля </a:t>
            </a:r>
            <a:r>
              <a:rPr lang="ru-RU" sz="3100" dirty="0" smtClean="0"/>
              <a:t>был захвачен Псков;</a:t>
            </a:r>
          </a:p>
          <a:p>
            <a:pPr>
              <a:buFont typeface="Wingdings" pitchFamily="2" charset="2"/>
              <a:buChar char="ü"/>
            </a:pPr>
            <a:r>
              <a:rPr lang="ru-RU" sz="3100" dirty="0" smtClean="0"/>
              <a:t>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июля </a:t>
            </a:r>
            <a:r>
              <a:rPr lang="ru-RU" sz="3100" dirty="0" smtClean="0"/>
              <a:t>немецкие части прорвали фронт и силами 4-я танковой группы армии «Север» вышли к реке Плюса и далее устремились к Луге;</a:t>
            </a:r>
          </a:p>
          <a:p>
            <a:pPr>
              <a:buFont typeface="Wingdings" pitchFamily="2" charset="2"/>
              <a:buChar char="ü"/>
            </a:pPr>
            <a:r>
              <a:rPr lang="ru-RU" sz="3100" dirty="0" smtClean="0"/>
              <a:t>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августа </a:t>
            </a:r>
            <a:r>
              <a:rPr lang="ru-RU" sz="3100" dirty="0" smtClean="0"/>
              <a:t>немцы заняли станцию Чудово, тем самым перерезав Октябрьскую железную дорогу;</a:t>
            </a:r>
          </a:p>
          <a:p>
            <a:pPr>
              <a:buFont typeface="Wingdings" pitchFamily="2" charset="2"/>
              <a:buChar char="ü"/>
            </a:pPr>
            <a:r>
              <a:rPr lang="ru-RU" sz="3100" dirty="0" smtClean="0"/>
              <a:t> через 8 дней овладели Тосно;</a:t>
            </a:r>
          </a:p>
          <a:p>
            <a:pPr>
              <a:buFont typeface="Wingdings" pitchFamily="2" charset="2"/>
              <a:buChar char="ü"/>
            </a:pP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августа </a:t>
            </a:r>
            <a:r>
              <a:rPr lang="ru-RU" sz="3100" dirty="0" smtClean="0"/>
              <a:t>был захвачен крупный железнодорожный узел Мга;</a:t>
            </a:r>
          </a:p>
          <a:p>
            <a:pPr>
              <a:buFont typeface="Wingdings" pitchFamily="2" charset="2"/>
              <a:buChar char="ü"/>
            </a:pPr>
            <a:r>
              <a:rPr lang="ru-RU" sz="3100" dirty="0" smtClean="0"/>
              <a:t> С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сентября 1941</a:t>
            </a:r>
            <a:r>
              <a:rPr lang="ru-RU" sz="3100" dirty="0" smtClean="0"/>
              <a:t>, когда немцы захватили Шлиссельбург, началась 871-дневная блокада Ленинграда.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571504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Город во время Блокады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4929222" cy="5786478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окружение попало 2 млн. 544 тыс. гражданского населения города (включая </a:t>
            </a:r>
            <a:r>
              <a:rPr lang="ru-RU" dirty="0" smtClean="0">
                <a:solidFill>
                  <a:schemeClr val="tx1"/>
                </a:solidFill>
              </a:rPr>
              <a:t>приблизительно 400 </a:t>
            </a:r>
            <a:r>
              <a:rPr lang="ru-RU" dirty="0">
                <a:solidFill>
                  <a:schemeClr val="tx1"/>
                </a:solidFill>
              </a:rPr>
              <a:t>тыс. детей), 343 тыс. </a:t>
            </a:r>
            <a:r>
              <a:rPr lang="ru-RU" dirty="0" smtClean="0">
                <a:solidFill>
                  <a:schemeClr val="tx1"/>
                </a:solidFill>
              </a:rPr>
              <a:t>войско, защищавшее город. Продовольствие </a:t>
            </a:r>
            <a:r>
              <a:rPr lang="ru-RU" dirty="0">
                <a:solidFill>
                  <a:schemeClr val="tx1"/>
                </a:solidFill>
              </a:rPr>
              <a:t>и топливные запасы были ограничены (только на 1-2 месяца). </a:t>
            </a:r>
            <a:endParaRPr lang="ru-RU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ru-RU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ru-R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сентября 1941 </a:t>
            </a:r>
            <a:r>
              <a:rPr lang="ru-RU" dirty="0">
                <a:solidFill>
                  <a:schemeClr val="tx1"/>
                </a:solidFill>
              </a:rPr>
              <a:t>в результате </a:t>
            </a:r>
            <a:r>
              <a:rPr lang="ru-RU" dirty="0" smtClean="0">
                <a:solidFill>
                  <a:schemeClr val="tx1"/>
                </a:solidFill>
              </a:rPr>
              <a:t>авиационного </a:t>
            </a:r>
            <a:r>
              <a:rPr lang="ru-RU" dirty="0">
                <a:solidFill>
                  <a:schemeClr val="tx1"/>
                </a:solidFill>
              </a:rPr>
              <a:t>налета и возникшего пожара сгорели продовольственные склады им. </a:t>
            </a:r>
            <a:r>
              <a:rPr lang="ru-RU" dirty="0" err="1">
                <a:solidFill>
                  <a:schemeClr val="tx1"/>
                </a:solidFill>
              </a:rPr>
              <a:t>А.Е.Бадаева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071546"/>
            <a:ext cx="3548078" cy="505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941_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0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500042"/>
            <a:ext cx="8715436" cy="175432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С 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октября </a:t>
            </a:r>
            <a:r>
              <a:rPr lang="ru-RU" sz="3600" dirty="0" smtClean="0"/>
              <a:t>рабочие и инженерно-технические работники стали получать по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 г хлеба в сутки</a:t>
            </a:r>
            <a:r>
              <a:rPr lang="ru-RU" sz="3600" dirty="0" smtClean="0"/>
              <a:t>, все остальные по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г</a:t>
            </a:r>
            <a:r>
              <a:rPr lang="ru-RU" sz="3600" dirty="0" smtClean="0"/>
              <a:t>. </a:t>
            </a:r>
            <a:endParaRPr lang="ru-RU" sz="36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42910" y="3071810"/>
          <a:ext cx="7858180" cy="278608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29090"/>
                <a:gridCol w="3929090"/>
              </a:tblGrid>
              <a:tr h="773911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Норма хлеба для населения</a:t>
                      </a:r>
                      <a:endParaRPr lang="ru-RU" sz="24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0608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Взрослый</a:t>
                      </a:r>
                      <a:endParaRPr lang="ru-RU" sz="28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 грамм</a:t>
                      </a:r>
                      <a:endParaRPr lang="ru-RU" sz="24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0608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Ребенок</a:t>
                      </a:r>
                      <a:endParaRPr lang="ru-RU" sz="28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50грамм</a:t>
                      </a:r>
                      <a:endParaRPr lang="ru-RU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14290"/>
            <a:ext cx="4786346" cy="64940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Все </a:t>
            </a:r>
            <a:r>
              <a:rPr lang="ru-RU" sz="3200" dirty="0"/>
              <a:t>то время, когда шла блокада, не замолкало ленинградское радио, где выступали поэты и писатели.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июля 1942 года</a:t>
            </a:r>
            <a:r>
              <a:rPr lang="ru-RU" sz="3200" dirty="0"/>
              <a:t> с Урала доставили партитуру 7-й симфонии Дмитрия Шостаковича, которая </a:t>
            </a:r>
            <a:r>
              <a:rPr lang="ru-RU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августа 1942 </a:t>
            </a:r>
            <a:r>
              <a:rPr lang="ru-RU" sz="3200" dirty="0"/>
              <a:t>была исполнена оркестром Радиокомитета в осажденном немцами </a:t>
            </a:r>
            <a:r>
              <a:rPr lang="ru-RU" sz="3200" dirty="0" smtClean="0"/>
              <a:t>Ленинграде.</a:t>
            </a:r>
            <a:endParaRPr lang="ru-RU" sz="3200" dirty="0"/>
          </a:p>
        </p:txBody>
      </p:sp>
      <p:pic>
        <p:nvPicPr>
          <p:cNvPr id="5" name="Picture 2" descr="shostakovi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596" y="214290"/>
            <a:ext cx="4143404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706</Words>
  <Application>Microsoft Office PowerPoint</Application>
  <PresentationFormat>Экран (4:3)</PresentationFormat>
  <Paragraphs>71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План работы:</vt:lpstr>
      <vt:lpstr>Слайд 3</vt:lpstr>
      <vt:lpstr>Слайд 4</vt:lpstr>
      <vt:lpstr>Слайд 5</vt:lpstr>
      <vt:lpstr> Город во время Блокады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Снятие блокады</vt:lpstr>
      <vt:lpstr>Воспоминания</vt:lpstr>
      <vt:lpstr>Слайд 20</vt:lpstr>
      <vt:lpstr>«Город - Герой»</vt:lpstr>
      <vt:lpstr>Памятники</vt:lpstr>
      <vt:lpstr>Слайд 23</vt:lpstr>
      <vt:lpstr>Слайд 24</vt:lpstr>
    </vt:vector>
  </TitlesOfParts>
  <Company>ммэри)))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ммэри)))</dc:creator>
  <cp:lastModifiedBy>Admin</cp:lastModifiedBy>
  <cp:revision>30</cp:revision>
  <dcterms:created xsi:type="dcterms:W3CDTF">2010-05-17T15:01:37Z</dcterms:created>
  <dcterms:modified xsi:type="dcterms:W3CDTF">2019-01-23T11:22:16Z</dcterms:modified>
</cp:coreProperties>
</file>